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9" r:id="rId4"/>
    <p:sldId id="260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0" r:id="rId21"/>
    <p:sldId id="258" r:id="rId22"/>
    <p:sldId id="279" r:id="rId23"/>
    <p:sldId id="278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6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43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9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27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62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15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62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56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26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88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76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9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2.png"/><Relationship Id="rId5" Type="http://schemas.openxmlformats.org/officeDocument/2006/relationships/image" Target="../media/image17.sv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3.png"/><Relationship Id="rId5" Type="http://schemas.openxmlformats.org/officeDocument/2006/relationships/image" Target="../media/image17.sv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5.png"/><Relationship Id="rId5" Type="http://schemas.openxmlformats.org/officeDocument/2006/relationships/image" Target="../media/image17.sv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6.png"/><Relationship Id="rId5" Type="http://schemas.openxmlformats.org/officeDocument/2006/relationships/image" Target="../media/image17.sv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9.png"/><Relationship Id="rId5" Type="http://schemas.openxmlformats.org/officeDocument/2006/relationships/image" Target="../media/image17.sv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7.png"/><Relationship Id="rId5" Type="http://schemas.openxmlformats.org/officeDocument/2006/relationships/image" Target="../media/image17.sv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7.png"/><Relationship Id="rId5" Type="http://schemas.openxmlformats.org/officeDocument/2006/relationships/image" Target="../media/image17.sv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8.png"/><Relationship Id="rId5" Type="http://schemas.openxmlformats.org/officeDocument/2006/relationships/image" Target="../media/image17.sv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6.png"/><Relationship Id="rId5" Type="http://schemas.openxmlformats.org/officeDocument/2006/relationships/image" Target="../media/image17.svg"/><Relationship Id="rId10" Type="http://schemas.openxmlformats.org/officeDocument/2006/relationships/image" Target="../media/image39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hyperlink" Target="https://www.gov.br/transportes/pt-br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hyperlink" Target="https://docs.google.com/forms/d/e/1FAIpQLSey2kk_lGhkRpraY_5PSNpj0QYjHFuDtziOy3mFyf_qt7V4Tw/viewform?usp=sf_link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hyperlink" Target="https://docs.google.com/forms/d/e/1FAIpQLSey2kk_lGhkRpraY_5PSNpj0QYjHFuDtziOy3mFyf_qt7V4Tw/viewform?usp=sf_link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9.w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43.svg"/><Relationship Id="rId10" Type="http://schemas.openxmlformats.org/officeDocument/2006/relationships/image" Target="../media/image48.jp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4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2.png"/><Relationship Id="rId5" Type="http://schemas.openxmlformats.org/officeDocument/2006/relationships/image" Target="../media/image53.svg"/><Relationship Id="rId10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8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6.png"/><Relationship Id="rId5" Type="http://schemas.openxmlformats.org/officeDocument/2006/relationships/image" Target="../media/image53.sv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55.sv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83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8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81.png"/><Relationship Id="rId5" Type="http://schemas.openxmlformats.org/officeDocument/2006/relationships/image" Target="../media/image53.svg"/><Relationship Id="rId10" Type="http://schemas.openxmlformats.org/officeDocument/2006/relationships/image" Target="../media/image80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85.w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43.svg"/><Relationship Id="rId10" Type="http://schemas.openxmlformats.org/officeDocument/2006/relationships/image" Target="../media/image84.jp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57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6.png"/><Relationship Id="rId5" Type="http://schemas.openxmlformats.org/officeDocument/2006/relationships/image" Target="../media/image53.svg"/><Relationship Id="rId10" Type="http://schemas.openxmlformats.org/officeDocument/2006/relationships/image" Target="../media/image60.png"/><Relationship Id="rId4" Type="http://schemas.openxmlformats.org/officeDocument/2006/relationships/image" Target="../media/image52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8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87.png"/><Relationship Id="rId5" Type="http://schemas.openxmlformats.org/officeDocument/2006/relationships/image" Target="../media/image53.svg"/><Relationship Id="rId10" Type="http://schemas.openxmlformats.org/officeDocument/2006/relationships/image" Target="../media/image86.png"/><Relationship Id="rId4" Type="http://schemas.openxmlformats.org/officeDocument/2006/relationships/image" Target="../media/image52.png"/><Relationship Id="rId9" Type="http://schemas.openxmlformats.org/officeDocument/2006/relationships/image" Target="../media/image64.png"/><Relationship Id="rId14" Type="http://schemas.openxmlformats.org/officeDocument/2006/relationships/image" Target="../media/image57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88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7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9.png"/><Relationship Id="rId5" Type="http://schemas.openxmlformats.org/officeDocument/2006/relationships/image" Target="../media/image53.svg"/><Relationship Id="rId15" Type="http://schemas.openxmlformats.org/officeDocument/2006/relationships/image" Target="../media/image57.svg"/><Relationship Id="rId10" Type="http://schemas.openxmlformats.org/officeDocument/2006/relationships/image" Target="../media/image68.png"/><Relationship Id="rId4" Type="http://schemas.openxmlformats.org/officeDocument/2006/relationships/image" Target="../media/image52.png"/><Relationship Id="rId9" Type="http://schemas.openxmlformats.org/officeDocument/2006/relationships/image" Target="../media/image67.png"/><Relationship Id="rId1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54.png"/><Relationship Id="rId3" Type="http://schemas.openxmlformats.org/officeDocument/2006/relationships/image" Target="../media/image74.png"/><Relationship Id="rId7" Type="http://schemas.openxmlformats.org/officeDocument/2006/relationships/image" Target="../media/image90.png"/><Relationship Id="rId12" Type="http://schemas.openxmlformats.org/officeDocument/2006/relationships/image" Target="../media/image53.svg"/><Relationship Id="rId2" Type="http://schemas.openxmlformats.org/officeDocument/2006/relationships/image" Target="../media/image73.png"/><Relationship Id="rId16" Type="http://schemas.openxmlformats.org/officeDocument/2006/relationships/image" Target="../media/image5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52.png"/><Relationship Id="rId5" Type="http://schemas.openxmlformats.org/officeDocument/2006/relationships/image" Target="../media/image76.png"/><Relationship Id="rId15" Type="http://schemas.openxmlformats.org/officeDocument/2006/relationships/image" Target="../media/image56.png"/><Relationship Id="rId10" Type="http://schemas.openxmlformats.org/officeDocument/2006/relationships/image" Target="../media/image51.svg"/><Relationship Id="rId4" Type="http://schemas.openxmlformats.org/officeDocument/2006/relationships/image" Target="../media/image75.pn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80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8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83.png"/><Relationship Id="rId5" Type="http://schemas.openxmlformats.org/officeDocument/2006/relationships/image" Target="../media/image53.svg"/><Relationship Id="rId10" Type="http://schemas.openxmlformats.org/officeDocument/2006/relationships/image" Target="../media/image82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93.png"/><Relationship Id="rId3" Type="http://schemas.openxmlformats.org/officeDocument/2006/relationships/image" Target="../media/image73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75.png"/><Relationship Id="rId9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4.png"/><Relationship Id="rId7" Type="http://schemas.openxmlformats.org/officeDocument/2006/relationships/image" Target="../media/image53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26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68.png"/><Relationship Id="rId9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3" Type="http://schemas.openxmlformats.org/officeDocument/2006/relationships/image" Target="../media/image74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54.png"/><Relationship Id="rId5" Type="http://schemas.openxmlformats.org/officeDocument/2006/relationships/image" Target="../media/image75.png"/><Relationship Id="rId10" Type="http://schemas.openxmlformats.org/officeDocument/2006/relationships/image" Target="../media/image53.svg"/><Relationship Id="rId4" Type="http://schemas.openxmlformats.org/officeDocument/2006/relationships/image" Target="../media/image73.png"/><Relationship Id="rId9" Type="http://schemas.openxmlformats.org/officeDocument/2006/relationships/image" Target="../media/image52.png"/><Relationship Id="rId14" Type="http://schemas.openxmlformats.org/officeDocument/2006/relationships/image" Target="../media/image5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2.png"/><Relationship Id="rId7" Type="http://schemas.openxmlformats.org/officeDocument/2006/relationships/image" Target="../media/image53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5.png"/><Relationship Id="rId5" Type="http://schemas.openxmlformats.org/officeDocument/2006/relationships/image" Target="../media/image17.sv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7.png"/><Relationship Id="rId5" Type="http://schemas.openxmlformats.org/officeDocument/2006/relationships/image" Target="../media/image17.sv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9.png"/><Relationship Id="rId5" Type="http://schemas.openxmlformats.org/officeDocument/2006/relationships/image" Target="../media/image17.sv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3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svg"/><Relationship Id="rId10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68B51F-0397-D568-D929-A4F9A9CC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83391-FFA2-21BC-5A38-EAF5E1238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F200B6-228D-F4F2-C6FF-D4257EC20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H="1">
            <a:off x="4556932" y="3127849"/>
            <a:ext cx="7654355" cy="3796328"/>
          </a:xfrm>
          <a:custGeom>
            <a:avLst/>
            <a:gdLst>
              <a:gd name="connsiteX0" fmla="*/ 1835852 w 7654355"/>
              <a:gd name="connsiteY0" fmla="*/ 1549 h 3796328"/>
              <a:gd name="connsiteX1" fmla="*/ 20604 w 7654355"/>
              <a:gd name="connsiteY1" fmla="*/ 803783 h 3796328"/>
              <a:gd name="connsiteX2" fmla="*/ 0 w 7654355"/>
              <a:gd name="connsiteY2" fmla="*/ 826352 h 3796328"/>
              <a:gd name="connsiteX3" fmla="*/ 51841 w 7654355"/>
              <a:gd name="connsiteY3" fmla="*/ 3796328 h 3796328"/>
              <a:gd name="connsiteX4" fmla="*/ 7654355 w 7654355"/>
              <a:gd name="connsiteY4" fmla="*/ 3663625 h 3796328"/>
              <a:gd name="connsiteX5" fmla="*/ 3473222 w 7654355"/>
              <a:gd name="connsiteY5" fmla="*/ 499129 h 3796328"/>
              <a:gd name="connsiteX6" fmla="*/ 3417360 w 7654355"/>
              <a:gd name="connsiteY6" fmla="*/ 459014 h 3796328"/>
              <a:gd name="connsiteX7" fmla="*/ 1990462 w 7654355"/>
              <a:gd name="connsiteY7" fmla="*/ 763 h 3796328"/>
              <a:gd name="connsiteX8" fmla="*/ 1835852 w 7654355"/>
              <a:gd name="connsiteY8" fmla="*/ 1549 h 3796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54355" h="3796328">
                <a:moveTo>
                  <a:pt x="1835852" y="1549"/>
                </a:moveTo>
                <a:cubicBezTo>
                  <a:pt x="1166613" y="24353"/>
                  <a:pt x="510847" y="298769"/>
                  <a:pt x="20604" y="803783"/>
                </a:cubicBezTo>
                <a:lnTo>
                  <a:pt x="0" y="826352"/>
                </a:lnTo>
                <a:lnTo>
                  <a:pt x="51841" y="3796328"/>
                </a:lnTo>
                <a:lnTo>
                  <a:pt x="7654355" y="3663625"/>
                </a:lnTo>
                <a:lnTo>
                  <a:pt x="3473222" y="499129"/>
                </a:lnTo>
                <a:lnTo>
                  <a:pt x="3417360" y="459014"/>
                </a:lnTo>
                <a:cubicBezTo>
                  <a:pt x="2981578" y="162529"/>
                  <a:pt x="2485536" y="12600"/>
                  <a:pt x="1990462" y="763"/>
                </a:cubicBezTo>
                <a:cubicBezTo>
                  <a:pt x="1938891" y="-470"/>
                  <a:pt x="1887332" y="-206"/>
                  <a:pt x="1835852" y="1549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4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CC2D60-D5E2-6C0D-946B-BE733EEDF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940" y="1326752"/>
            <a:ext cx="4224916" cy="1232744"/>
          </a:xfrm>
        </p:spPr>
        <p:txBody>
          <a:bodyPr anchor="ctr">
            <a:normAutofit/>
          </a:bodyPr>
          <a:lstStyle/>
          <a:p>
            <a:pPr algn="ctr"/>
            <a:r>
              <a:rPr lang="pt-PT" sz="1800">
                <a:solidFill>
                  <a:schemeClr val="bg1"/>
                </a:solidFill>
                <a:effectLst/>
                <a:latin typeface="Verdana Pro" panose="020B0604030504040204" pitchFamily="34" charset="0"/>
                <a:ea typeface="Times New Roman" panose="02020603050405020304" pitchFamily="18" charset="0"/>
              </a:rPr>
              <a:t>PROJETO DE AVALIAÇÃO DA QUALIDADE DE USO DE SISTEMAS</a:t>
            </a:r>
            <a:endParaRPr lang="en-US" sz="3200" dirty="0">
              <a:solidFill>
                <a:schemeClr val="bg1"/>
              </a:solidFill>
              <a:latin typeface="Verdana Pro" panose="020B060403050404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B682DA-0634-F10A-FA8D-709C2C239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285" y="157940"/>
            <a:ext cx="3936226" cy="1010882"/>
          </a:xfrm>
        </p:spPr>
        <p:txBody>
          <a:bodyPr anchor="b">
            <a:normAutofit lnSpcReduction="10000"/>
          </a:bodyPr>
          <a:lstStyle/>
          <a:p>
            <a:pPr algn="ctr"/>
            <a:r>
              <a:rPr lang="pt-PT" sz="1800">
                <a:solidFill>
                  <a:schemeClr val="bg1"/>
                </a:solidFill>
                <a:effectLst/>
                <a:latin typeface="Verdana Pro" panose="020B0604030504040204" pitchFamily="34" charset="0"/>
                <a:ea typeface="Times New Roman" panose="02020603050405020304" pitchFamily="18" charset="0"/>
              </a:rPr>
              <a:t>UX EXPERIÊNCIA DO USUÁRIO E INTERAÇÃO HUMANO</a:t>
            </a:r>
            <a:r>
              <a:rPr lang="pt-PT" sz="1800" spc="-335">
                <a:solidFill>
                  <a:schemeClr val="bg1"/>
                </a:solidFill>
                <a:effectLst/>
                <a:latin typeface="Verdana Pro" panose="020B0604030504040204" pitchFamily="34" charset="0"/>
                <a:ea typeface="Times New Roman" panose="02020603050405020304" pitchFamily="18" charset="0"/>
              </a:rPr>
              <a:t> </a:t>
            </a:r>
            <a:r>
              <a:rPr lang="pt-PT" sz="1800">
                <a:solidFill>
                  <a:schemeClr val="bg1"/>
                </a:solidFill>
                <a:effectLst/>
                <a:latin typeface="Verdana Pro" panose="020B0604030504040204" pitchFamily="34" charset="0"/>
                <a:ea typeface="Times New Roman" panose="02020603050405020304" pitchFamily="18" charset="0"/>
              </a:rPr>
              <a:t>COMPUTADOR</a:t>
            </a:r>
            <a:endParaRPr lang="en-US" sz="1800" dirty="0">
              <a:solidFill>
                <a:schemeClr val="bg1"/>
              </a:solidFill>
              <a:effectLst/>
              <a:latin typeface="Verdana Pro" panose="020B060403050404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25" name="Imagem 24" descr="Logotipo&#10;&#10;Descrição gerada automaticamente">
            <a:extLst>
              <a:ext uri="{FF2B5EF4-FFF2-40B4-BE49-F238E27FC236}">
                <a16:creationId xmlns:a16="http://schemas.microsoft.com/office/drawing/2014/main" id="{50A69063-55DA-D314-36A9-9ABB7BA82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739" y="5435513"/>
            <a:ext cx="725890" cy="1224596"/>
          </a:xfrm>
          <a:prstGeom prst="rect">
            <a:avLst/>
          </a:prstGeom>
        </p:spPr>
      </p:pic>
      <p:sp>
        <p:nvSpPr>
          <p:cNvPr id="26" name="Subtítulo 2">
            <a:extLst>
              <a:ext uri="{FF2B5EF4-FFF2-40B4-BE49-F238E27FC236}">
                <a16:creationId xmlns:a16="http://schemas.microsoft.com/office/drawing/2014/main" id="{008504ED-7EF9-AFC4-C01E-118EE6696C93}"/>
              </a:ext>
            </a:extLst>
          </p:cNvPr>
          <p:cNvSpPr txBox="1">
            <a:spLocks/>
          </p:cNvSpPr>
          <p:nvPr/>
        </p:nvSpPr>
        <p:spPr>
          <a:xfrm>
            <a:off x="4472555" y="5649227"/>
            <a:ext cx="3936226" cy="10108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1200" dirty="0">
                <a:solidFill>
                  <a:srgbClr val="002060"/>
                </a:solidFill>
                <a:latin typeface="Verdana Pro" panose="020B0604030504040204" pitchFamily="34" charset="0"/>
                <a:ea typeface="Times New Roman" panose="02020603050405020304" pitchFamily="18" charset="0"/>
              </a:rPr>
              <a:t>RAPHAEL RICHARD BARBOSA PEREIRA</a:t>
            </a:r>
            <a:br>
              <a:rPr lang="pt-PT" sz="1200" dirty="0">
                <a:solidFill>
                  <a:srgbClr val="002060"/>
                </a:solidFill>
                <a:latin typeface="Verdana Pro" panose="020B0604030504040204" pitchFamily="34" charset="0"/>
                <a:ea typeface="Times New Roman" panose="02020603050405020304" pitchFamily="18" charset="0"/>
              </a:rPr>
            </a:br>
            <a:r>
              <a:rPr lang="pt-PT" sz="1200" dirty="0">
                <a:solidFill>
                  <a:srgbClr val="002060"/>
                </a:solidFill>
                <a:latin typeface="Verdana Pro" panose="020B0604030504040204" pitchFamily="34" charset="0"/>
                <a:ea typeface="Times New Roman" panose="02020603050405020304" pitchFamily="18" charset="0"/>
              </a:rPr>
              <a:t>4052023000104</a:t>
            </a:r>
            <a:endParaRPr lang="en-US" sz="1200" dirty="0">
              <a:solidFill>
                <a:srgbClr val="002060"/>
              </a:solidFill>
              <a:latin typeface="Verdana Pro" panose="020B060403050404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048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/>
              <a:t>7- Heurística de Nielsen</a:t>
            </a:r>
            <a:br>
              <a:rPr lang="pt-BR" sz="4800"/>
            </a:br>
            <a:r>
              <a:rPr lang="pt-BR" sz="1200"/>
              <a:t>Flexibilidade e eficiência de uso:</a:t>
            </a:r>
            <a:endParaRPr lang="en-US" sz="1200" dirty="0"/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Método de Inspeção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73CABE-4C61-C7C8-B378-41691E5A823F}"/>
              </a:ext>
            </a:extLst>
          </p:cNvPr>
          <p:cNvSpPr txBox="1"/>
          <p:nvPr/>
        </p:nvSpPr>
        <p:spPr>
          <a:xfrm>
            <a:off x="7263685" y="850005"/>
            <a:ext cx="609456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Criar conta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Realizar login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obter carteira digital de trânsito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de placa veicular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na base RENAVAM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Realizar solicitação nos canais de atendimento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Realizar uma denúncia</a:t>
            </a:r>
            <a:endParaRPr lang="en-US" sz="1100" dirty="0"/>
          </a:p>
          <a:p>
            <a:pPr marL="342900" lvl="0" indent="-342900">
              <a:buFont typeface="+mj-lt"/>
              <a:buAutoNum type="arabicPeriod"/>
            </a:pPr>
            <a:r>
              <a:rPr lang="pt-BR" sz="1100" dirty="0"/>
              <a:t>Conhecer comentários de outros usuários</a:t>
            </a:r>
            <a:endParaRPr lang="en-US" sz="1100" dirty="0"/>
          </a:p>
        </p:txBody>
      </p:sp>
      <p:pic>
        <p:nvPicPr>
          <p:cNvPr id="5" name="Gráfico 4" descr="Táxi com preenchimento sólido">
            <a:extLst>
              <a:ext uri="{FF2B5EF4-FFF2-40B4-BE49-F238E27FC236}">
                <a16:creationId xmlns:a16="http://schemas.microsoft.com/office/drawing/2014/main" id="{CC922770-9ACD-C54C-E18C-9204A732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7070" y="3731604"/>
            <a:ext cx="1317901" cy="1317901"/>
          </a:xfrm>
          <a:prstGeom prst="rect">
            <a:avLst/>
          </a:prstGeom>
        </p:spPr>
      </p:pic>
      <p:pic>
        <p:nvPicPr>
          <p:cNvPr id="6" name="Gráfico 5" descr="Garfo na estrada com preenchimento sólido">
            <a:extLst>
              <a:ext uri="{FF2B5EF4-FFF2-40B4-BE49-F238E27FC236}">
                <a16:creationId xmlns:a16="http://schemas.microsoft.com/office/drawing/2014/main" id="{A9732B85-DE1C-B2F6-E5F2-A50CFE41A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446" y="4092159"/>
            <a:ext cx="1418604" cy="1418604"/>
          </a:xfrm>
          <a:prstGeom prst="rect">
            <a:avLst/>
          </a:prstGeom>
        </p:spPr>
      </p:pic>
      <p:pic>
        <p:nvPicPr>
          <p:cNvPr id="7" name="Gráfico 6" descr="Motocicleta com preenchimento sólido">
            <a:extLst>
              <a:ext uri="{FF2B5EF4-FFF2-40B4-BE49-F238E27FC236}">
                <a16:creationId xmlns:a16="http://schemas.microsoft.com/office/drawing/2014/main" id="{6E186CA2-2B66-B212-9A23-B0C869F3E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262" y="5224458"/>
            <a:ext cx="1193511" cy="1193511"/>
          </a:xfrm>
          <a:prstGeom prst="rect">
            <a:avLst/>
          </a:prstGeom>
        </p:spPr>
      </p:pic>
      <p:pic>
        <p:nvPicPr>
          <p:cNvPr id="8" name="Gráfico 7" descr="Caminhão com preenchimento sólido">
            <a:extLst>
              <a:ext uri="{FF2B5EF4-FFF2-40B4-BE49-F238E27FC236}">
                <a16:creationId xmlns:a16="http://schemas.microsoft.com/office/drawing/2014/main" id="{6EB2E71E-2C21-519C-C1C8-908290AA6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5370" y="4862955"/>
            <a:ext cx="1317900" cy="13179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A8A2EB9-15D4-27E5-92DB-60C0C44CBD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9800" y="2474251"/>
            <a:ext cx="381000" cy="419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1EA54E5-99F6-586C-831B-CF2FD84FCC27}"/>
              </a:ext>
            </a:extLst>
          </p:cNvPr>
          <p:cNvSpPr txBox="1"/>
          <p:nvPr/>
        </p:nvSpPr>
        <p:spPr>
          <a:xfrm>
            <a:off x="1025641" y="2553463"/>
            <a:ext cx="623804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rgbClr val="FF0000"/>
                </a:solidFill>
              </a:rPr>
              <a:t>Severidade</a:t>
            </a:r>
            <a:r>
              <a:rPr lang="en-US" sz="1100" b="1" dirty="0">
                <a:solidFill>
                  <a:srgbClr val="FF0000"/>
                </a:solidFill>
              </a:rPr>
              <a:t> 2</a:t>
            </a:r>
          </a:p>
          <a:p>
            <a:endParaRPr lang="en-US" sz="1100" b="1" dirty="0">
              <a:solidFill>
                <a:srgbClr val="FF0000"/>
              </a:solidFill>
            </a:endParaRPr>
          </a:p>
          <a:p>
            <a:r>
              <a:rPr lang="pt-BR" sz="1100" dirty="0"/>
              <a:t>Objetivos: 3, 4, 5</a:t>
            </a:r>
            <a:br>
              <a:rPr lang="pt-BR" sz="1100" dirty="0"/>
            </a:br>
            <a:r>
              <a:rPr lang="pt-BR" sz="1100" dirty="0"/>
              <a:t>O sistema oferece flexibilidade pois existem diversas formas de chegar ao objetivo, tais como: navegação, caixa de pesquisa, e menu de navegação, porém para certas atividades ele não traz muita eficiência. </a:t>
            </a:r>
            <a:endParaRPr lang="en-US" sz="1100" b="1" dirty="0">
              <a:solidFill>
                <a:srgbClr val="FF0000"/>
              </a:solidFill>
            </a:endParaRPr>
          </a:p>
          <a:p>
            <a:br>
              <a:rPr lang="pt-BR" sz="1100" dirty="0"/>
            </a:br>
            <a:r>
              <a:rPr lang="pt-BR" sz="1100" dirty="0"/>
              <a:t>Motivos: no primeiro acesso a página inicial tive dificuldades de encontrar a opção de obtenção da carteira porque os serviços em destaque ficam quase no final da página: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4C02DF-5BA7-6596-4F59-CDEDBDB1C5BC}"/>
              </a:ext>
            </a:extLst>
          </p:cNvPr>
          <p:cNvSpPr txBox="1"/>
          <p:nvPr/>
        </p:nvSpPr>
        <p:spPr>
          <a:xfrm>
            <a:off x="1025641" y="5526484"/>
            <a:ext cx="60652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002060"/>
                </a:solidFill>
              </a:rPr>
              <a:t>Solução: Reposicionar os serviços em destaque na página para que facilite o acesso ao usuário.</a:t>
            </a:r>
            <a:endParaRPr lang="en-US" sz="1100" b="1" dirty="0">
              <a:solidFill>
                <a:srgbClr val="002060"/>
              </a:solidFill>
            </a:endParaRPr>
          </a:p>
        </p:txBody>
      </p:sp>
      <p:pic>
        <p:nvPicPr>
          <p:cNvPr id="11" name="Imagem 1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3591447-A4FB-CE60-5155-395D52E081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456" y="4258101"/>
            <a:ext cx="5810250" cy="134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46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/>
              <a:t>7- Heurística de Nielsen</a:t>
            </a:r>
            <a:br>
              <a:rPr lang="pt-BR" sz="4800"/>
            </a:br>
            <a:r>
              <a:rPr lang="pt-BR" sz="1200"/>
              <a:t>Flexibilidade e eficiência de uso:</a:t>
            </a:r>
            <a:endParaRPr lang="en-US" sz="1200" dirty="0"/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Método de Inspeção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73CABE-4C61-C7C8-B378-41691E5A823F}"/>
              </a:ext>
            </a:extLst>
          </p:cNvPr>
          <p:cNvSpPr txBox="1"/>
          <p:nvPr/>
        </p:nvSpPr>
        <p:spPr>
          <a:xfrm>
            <a:off x="7263685" y="850005"/>
            <a:ext cx="609456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Criar conta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login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obter carteira digital de trânsito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de placa veicular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na base RENAVAM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solicitação nos canais de atendimento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uma denúncia</a:t>
            </a:r>
            <a:endParaRPr lang="en-US" sz="1100" b="1" dirty="0"/>
          </a:p>
          <a:p>
            <a:pPr marL="342900" lvl="0" indent="-342900">
              <a:buFont typeface="+mj-lt"/>
              <a:buAutoNum type="arabicPeriod"/>
            </a:pPr>
            <a:r>
              <a:rPr lang="pt-BR" sz="1100" b="1" dirty="0"/>
              <a:t>Conhecer comentários de outros usuários</a:t>
            </a:r>
            <a:endParaRPr lang="en-US" sz="1100" b="1" dirty="0"/>
          </a:p>
        </p:txBody>
      </p:sp>
      <p:pic>
        <p:nvPicPr>
          <p:cNvPr id="5" name="Gráfico 4" descr="Táxi com preenchimento sólido">
            <a:extLst>
              <a:ext uri="{FF2B5EF4-FFF2-40B4-BE49-F238E27FC236}">
                <a16:creationId xmlns:a16="http://schemas.microsoft.com/office/drawing/2014/main" id="{CC922770-9ACD-C54C-E18C-9204A732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7070" y="3731604"/>
            <a:ext cx="1317901" cy="1317901"/>
          </a:xfrm>
          <a:prstGeom prst="rect">
            <a:avLst/>
          </a:prstGeom>
        </p:spPr>
      </p:pic>
      <p:pic>
        <p:nvPicPr>
          <p:cNvPr id="6" name="Gráfico 5" descr="Garfo na estrada com preenchimento sólido">
            <a:extLst>
              <a:ext uri="{FF2B5EF4-FFF2-40B4-BE49-F238E27FC236}">
                <a16:creationId xmlns:a16="http://schemas.microsoft.com/office/drawing/2014/main" id="{A9732B85-DE1C-B2F6-E5F2-A50CFE41A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446" y="4092159"/>
            <a:ext cx="1418604" cy="1418604"/>
          </a:xfrm>
          <a:prstGeom prst="rect">
            <a:avLst/>
          </a:prstGeom>
        </p:spPr>
      </p:pic>
      <p:pic>
        <p:nvPicPr>
          <p:cNvPr id="7" name="Gráfico 6" descr="Motocicleta com preenchimento sólido">
            <a:extLst>
              <a:ext uri="{FF2B5EF4-FFF2-40B4-BE49-F238E27FC236}">
                <a16:creationId xmlns:a16="http://schemas.microsoft.com/office/drawing/2014/main" id="{6E186CA2-2B66-B212-9A23-B0C869F3E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262" y="5224458"/>
            <a:ext cx="1193511" cy="1193511"/>
          </a:xfrm>
          <a:prstGeom prst="rect">
            <a:avLst/>
          </a:prstGeom>
        </p:spPr>
      </p:pic>
      <p:pic>
        <p:nvPicPr>
          <p:cNvPr id="8" name="Gráfico 7" descr="Caminhão com preenchimento sólido">
            <a:extLst>
              <a:ext uri="{FF2B5EF4-FFF2-40B4-BE49-F238E27FC236}">
                <a16:creationId xmlns:a16="http://schemas.microsoft.com/office/drawing/2014/main" id="{6EB2E71E-2C21-519C-C1C8-908290AA6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5370" y="4862955"/>
            <a:ext cx="1317900" cy="13179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A8A2EB9-15D4-27E5-92DB-60C0C44CBD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9800" y="2474251"/>
            <a:ext cx="381000" cy="419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1EA54E5-99F6-586C-831B-CF2FD84FCC27}"/>
              </a:ext>
            </a:extLst>
          </p:cNvPr>
          <p:cNvSpPr txBox="1"/>
          <p:nvPr/>
        </p:nvSpPr>
        <p:spPr>
          <a:xfrm>
            <a:off x="1025641" y="2553463"/>
            <a:ext cx="66811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rgbClr val="FF0000"/>
                </a:solidFill>
              </a:rPr>
              <a:t>Severidade</a:t>
            </a:r>
            <a:r>
              <a:rPr lang="en-US" sz="1100" b="1" dirty="0">
                <a:solidFill>
                  <a:srgbClr val="FF0000"/>
                </a:solidFill>
              </a:rPr>
              <a:t> 2</a:t>
            </a:r>
          </a:p>
          <a:p>
            <a:endParaRPr lang="en-US" sz="1100" b="1" dirty="0">
              <a:solidFill>
                <a:srgbClr val="FF0000"/>
              </a:solidFill>
            </a:endParaRPr>
          </a:p>
          <a:p>
            <a:r>
              <a:rPr lang="pt-BR" sz="1100" dirty="0"/>
              <a:t>Objetivos: 1 ao 8</a:t>
            </a:r>
          </a:p>
          <a:p>
            <a:br>
              <a:rPr lang="pt-BR" sz="1100" dirty="0"/>
            </a:br>
            <a:r>
              <a:rPr lang="pt-BR" sz="1100" dirty="0"/>
              <a:t>A quantidade de opções disponíveis no menu de navegação dificulta a identificação rápida do serviço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4C02DF-5BA7-6596-4F59-CDEDBDB1C5BC}"/>
              </a:ext>
            </a:extLst>
          </p:cNvPr>
          <p:cNvSpPr txBox="1"/>
          <p:nvPr/>
        </p:nvSpPr>
        <p:spPr>
          <a:xfrm>
            <a:off x="1025641" y="5526484"/>
            <a:ext cx="66811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002060"/>
                </a:solidFill>
              </a:rPr>
              <a:t>Solução: Concatenar algumas categorias para que facilite o acesso ao usuário.</a:t>
            </a:r>
            <a:endParaRPr lang="en-US" sz="1100" b="1" dirty="0">
              <a:solidFill>
                <a:srgbClr val="002060"/>
              </a:solidFill>
            </a:endParaRPr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476FA3B-A161-053F-0556-5AC0FE769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" y="3695326"/>
            <a:ext cx="2787114" cy="17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48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/>
              <a:t>7- Heurística de Nielsen</a:t>
            </a:r>
            <a:br>
              <a:rPr lang="pt-BR" sz="4800"/>
            </a:br>
            <a:r>
              <a:rPr lang="pt-BR" sz="1200"/>
              <a:t>Flexibilidade e eficiência de uso:</a:t>
            </a:r>
            <a:endParaRPr lang="en-US" sz="1200" dirty="0"/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Método de Inspeção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73CABE-4C61-C7C8-B378-41691E5A823F}"/>
              </a:ext>
            </a:extLst>
          </p:cNvPr>
          <p:cNvSpPr txBox="1"/>
          <p:nvPr/>
        </p:nvSpPr>
        <p:spPr>
          <a:xfrm>
            <a:off x="7263685" y="850005"/>
            <a:ext cx="609456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Criar conta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Realizar login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obter carteira digital de trânsito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de placa veicular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na base RENAVAM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solicitação nos canais de atendimento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uma denúncia</a:t>
            </a:r>
            <a:endParaRPr lang="en-US" sz="1100" b="1" dirty="0"/>
          </a:p>
          <a:p>
            <a:pPr marL="342900" lvl="0" indent="-342900">
              <a:buFont typeface="+mj-lt"/>
              <a:buAutoNum type="arabicPeriod"/>
            </a:pPr>
            <a:r>
              <a:rPr lang="pt-BR" sz="1100" b="1" dirty="0"/>
              <a:t>Conhecer comentários de outros usuários</a:t>
            </a:r>
            <a:endParaRPr lang="en-US" sz="1100" b="1" dirty="0"/>
          </a:p>
        </p:txBody>
      </p:sp>
      <p:pic>
        <p:nvPicPr>
          <p:cNvPr id="5" name="Gráfico 4" descr="Táxi com preenchimento sólido">
            <a:extLst>
              <a:ext uri="{FF2B5EF4-FFF2-40B4-BE49-F238E27FC236}">
                <a16:creationId xmlns:a16="http://schemas.microsoft.com/office/drawing/2014/main" id="{CC922770-9ACD-C54C-E18C-9204A732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7070" y="3731604"/>
            <a:ext cx="1317901" cy="1317901"/>
          </a:xfrm>
          <a:prstGeom prst="rect">
            <a:avLst/>
          </a:prstGeom>
        </p:spPr>
      </p:pic>
      <p:pic>
        <p:nvPicPr>
          <p:cNvPr id="6" name="Gráfico 5" descr="Garfo na estrada com preenchimento sólido">
            <a:extLst>
              <a:ext uri="{FF2B5EF4-FFF2-40B4-BE49-F238E27FC236}">
                <a16:creationId xmlns:a16="http://schemas.microsoft.com/office/drawing/2014/main" id="{A9732B85-DE1C-B2F6-E5F2-A50CFE41A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446" y="4092159"/>
            <a:ext cx="1418604" cy="1418604"/>
          </a:xfrm>
          <a:prstGeom prst="rect">
            <a:avLst/>
          </a:prstGeom>
        </p:spPr>
      </p:pic>
      <p:pic>
        <p:nvPicPr>
          <p:cNvPr id="7" name="Gráfico 6" descr="Motocicleta com preenchimento sólido">
            <a:extLst>
              <a:ext uri="{FF2B5EF4-FFF2-40B4-BE49-F238E27FC236}">
                <a16:creationId xmlns:a16="http://schemas.microsoft.com/office/drawing/2014/main" id="{6E186CA2-2B66-B212-9A23-B0C869F3E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262" y="5224458"/>
            <a:ext cx="1193511" cy="1193511"/>
          </a:xfrm>
          <a:prstGeom prst="rect">
            <a:avLst/>
          </a:prstGeom>
        </p:spPr>
      </p:pic>
      <p:pic>
        <p:nvPicPr>
          <p:cNvPr id="8" name="Gráfico 7" descr="Caminhão com preenchimento sólido">
            <a:extLst>
              <a:ext uri="{FF2B5EF4-FFF2-40B4-BE49-F238E27FC236}">
                <a16:creationId xmlns:a16="http://schemas.microsoft.com/office/drawing/2014/main" id="{6EB2E71E-2C21-519C-C1C8-908290AA6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5370" y="4862955"/>
            <a:ext cx="1317900" cy="13179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1EA54E5-99F6-586C-831B-CF2FD84FCC27}"/>
              </a:ext>
            </a:extLst>
          </p:cNvPr>
          <p:cNvSpPr txBox="1"/>
          <p:nvPr/>
        </p:nvSpPr>
        <p:spPr>
          <a:xfrm>
            <a:off x="1025641" y="2553463"/>
            <a:ext cx="66811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rgbClr val="FF0000"/>
                </a:solidFill>
              </a:rPr>
              <a:t>Severidade</a:t>
            </a:r>
            <a:r>
              <a:rPr lang="en-US" sz="1100" b="1" dirty="0">
                <a:solidFill>
                  <a:srgbClr val="FF0000"/>
                </a:solidFill>
              </a:rPr>
              <a:t> 1</a:t>
            </a:r>
          </a:p>
          <a:p>
            <a:endParaRPr lang="en-US" sz="1100" b="1" dirty="0">
              <a:solidFill>
                <a:srgbClr val="FF0000"/>
              </a:solidFill>
            </a:endParaRPr>
          </a:p>
          <a:p>
            <a:r>
              <a:rPr lang="pt-BR" sz="1100" dirty="0"/>
              <a:t>Objetivos: 3 a 8</a:t>
            </a:r>
          </a:p>
          <a:p>
            <a:br>
              <a:rPr lang="pt-BR" sz="1100" dirty="0"/>
            </a:br>
            <a:r>
              <a:rPr lang="pt-BR" sz="1100" dirty="0"/>
              <a:t>Faltam atalhos para acesso direto a usuários experientes, pois sempre ao acessar o serviço o usuário é levado para uma tela informativa ou redundante.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4C02DF-5BA7-6596-4F59-CDEDBDB1C5BC}"/>
              </a:ext>
            </a:extLst>
          </p:cNvPr>
          <p:cNvSpPr txBox="1"/>
          <p:nvPr/>
        </p:nvSpPr>
        <p:spPr>
          <a:xfrm>
            <a:off x="1025641" y="5526484"/>
            <a:ext cx="66811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002060"/>
                </a:solidFill>
              </a:rPr>
              <a:t>Solução: Disponibilizar botões de acesso direto a usuários experientes.</a:t>
            </a:r>
          </a:p>
          <a:p>
            <a:r>
              <a:rPr lang="pt-BR" sz="1100" b="1" dirty="0">
                <a:solidFill>
                  <a:srgbClr val="002060"/>
                </a:solidFill>
              </a:rPr>
              <a:t>Caso não seja o primeiro acesso, ir diretamente a tela desejada.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3313D68-47DE-762E-CA1B-5D37587854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1257" y="2445755"/>
            <a:ext cx="419100" cy="457200"/>
          </a:xfrm>
          <a:prstGeom prst="rect">
            <a:avLst/>
          </a:prstGeom>
        </p:spPr>
      </p:pic>
      <p:pic>
        <p:nvPicPr>
          <p:cNvPr id="11" name="Imagem 1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48EBED6-94F0-D494-10E8-AB713C39C5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5641" y="3679464"/>
            <a:ext cx="3537733" cy="166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64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/>
              <a:t>7- Heurística de Nielsen</a:t>
            </a:r>
            <a:br>
              <a:rPr lang="pt-BR" sz="4800"/>
            </a:br>
            <a:r>
              <a:rPr lang="pt-BR" sz="1200"/>
              <a:t>Flexibilidade e eficiência de uso:</a:t>
            </a:r>
            <a:endParaRPr lang="en-US" sz="1200" dirty="0"/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Método de Inspeção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73CABE-4C61-C7C8-B378-41691E5A823F}"/>
              </a:ext>
            </a:extLst>
          </p:cNvPr>
          <p:cNvSpPr txBox="1"/>
          <p:nvPr/>
        </p:nvSpPr>
        <p:spPr>
          <a:xfrm>
            <a:off x="7263685" y="850005"/>
            <a:ext cx="609456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Criar conta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Realizar login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obter carteira digital de trânsito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Acessar serviço para consulta de placa veicular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Acessar serviço para consulta na base RENAVAM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Realizar solicitação nos canais de atendimento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Realizar uma denúncia</a:t>
            </a:r>
            <a:endParaRPr lang="en-US" sz="1100" dirty="0"/>
          </a:p>
          <a:p>
            <a:pPr marL="342900" lvl="0" indent="-342900">
              <a:buFont typeface="+mj-lt"/>
              <a:buAutoNum type="arabicPeriod"/>
            </a:pPr>
            <a:r>
              <a:rPr lang="pt-BR" sz="1100" dirty="0"/>
              <a:t>Conhecer comentários de outros usuários</a:t>
            </a:r>
            <a:endParaRPr lang="en-US" sz="1100" dirty="0"/>
          </a:p>
        </p:txBody>
      </p:sp>
      <p:pic>
        <p:nvPicPr>
          <p:cNvPr id="5" name="Gráfico 4" descr="Táxi com preenchimento sólido">
            <a:extLst>
              <a:ext uri="{FF2B5EF4-FFF2-40B4-BE49-F238E27FC236}">
                <a16:creationId xmlns:a16="http://schemas.microsoft.com/office/drawing/2014/main" id="{CC922770-9ACD-C54C-E18C-9204A732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7070" y="3731604"/>
            <a:ext cx="1317901" cy="1317901"/>
          </a:xfrm>
          <a:prstGeom prst="rect">
            <a:avLst/>
          </a:prstGeom>
        </p:spPr>
      </p:pic>
      <p:pic>
        <p:nvPicPr>
          <p:cNvPr id="6" name="Gráfico 5" descr="Garfo na estrada com preenchimento sólido">
            <a:extLst>
              <a:ext uri="{FF2B5EF4-FFF2-40B4-BE49-F238E27FC236}">
                <a16:creationId xmlns:a16="http://schemas.microsoft.com/office/drawing/2014/main" id="{A9732B85-DE1C-B2F6-E5F2-A50CFE41A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446" y="4092159"/>
            <a:ext cx="1418604" cy="1418604"/>
          </a:xfrm>
          <a:prstGeom prst="rect">
            <a:avLst/>
          </a:prstGeom>
        </p:spPr>
      </p:pic>
      <p:pic>
        <p:nvPicPr>
          <p:cNvPr id="7" name="Gráfico 6" descr="Motocicleta com preenchimento sólido">
            <a:extLst>
              <a:ext uri="{FF2B5EF4-FFF2-40B4-BE49-F238E27FC236}">
                <a16:creationId xmlns:a16="http://schemas.microsoft.com/office/drawing/2014/main" id="{6E186CA2-2B66-B212-9A23-B0C869F3E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262" y="5224458"/>
            <a:ext cx="1193511" cy="1193511"/>
          </a:xfrm>
          <a:prstGeom prst="rect">
            <a:avLst/>
          </a:prstGeom>
        </p:spPr>
      </p:pic>
      <p:pic>
        <p:nvPicPr>
          <p:cNvPr id="8" name="Gráfico 7" descr="Caminhão com preenchimento sólido">
            <a:extLst>
              <a:ext uri="{FF2B5EF4-FFF2-40B4-BE49-F238E27FC236}">
                <a16:creationId xmlns:a16="http://schemas.microsoft.com/office/drawing/2014/main" id="{6EB2E71E-2C21-519C-C1C8-908290AA6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5370" y="4862955"/>
            <a:ext cx="1317900" cy="13179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A8A2EB9-15D4-27E5-92DB-60C0C44CBD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9800" y="2474251"/>
            <a:ext cx="381000" cy="419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1EA54E5-99F6-586C-831B-CF2FD84FCC27}"/>
              </a:ext>
            </a:extLst>
          </p:cNvPr>
          <p:cNvSpPr txBox="1"/>
          <p:nvPr/>
        </p:nvSpPr>
        <p:spPr>
          <a:xfrm>
            <a:off x="1025641" y="2553463"/>
            <a:ext cx="6238044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rgbClr val="FF0000"/>
                </a:solidFill>
              </a:rPr>
              <a:t>Severidade</a:t>
            </a:r>
            <a:r>
              <a:rPr lang="en-US" sz="1100" b="1" dirty="0">
                <a:solidFill>
                  <a:srgbClr val="FF0000"/>
                </a:solidFill>
              </a:rPr>
              <a:t> 2</a:t>
            </a:r>
          </a:p>
          <a:p>
            <a:endParaRPr lang="en-US" sz="1100" b="1" dirty="0">
              <a:solidFill>
                <a:srgbClr val="FF0000"/>
              </a:solidFill>
            </a:endParaRPr>
          </a:p>
          <a:p>
            <a:r>
              <a:rPr lang="pt-BR" sz="1100" dirty="0"/>
              <a:t>Objetivos: 3</a:t>
            </a:r>
          </a:p>
          <a:p>
            <a:br>
              <a:rPr lang="pt-BR" sz="1100" dirty="0"/>
            </a:br>
            <a:r>
              <a:rPr lang="pt-BR" sz="1100" dirty="0"/>
              <a:t>O sistema também não é eficiente no item 4, pois dentro da consulta da placa veicular ele obriga o usuário a inserir o número de série QR </a:t>
            </a:r>
            <a:r>
              <a:rPr lang="pt-BR" sz="1100" dirty="0" err="1"/>
              <a:t>Code</a:t>
            </a:r>
            <a:r>
              <a:rPr lang="pt-BR" sz="1100" dirty="0"/>
              <a:t> da placa, mesmo só tenha o número da placa.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4C02DF-5BA7-6596-4F59-CDEDBDB1C5BC}"/>
              </a:ext>
            </a:extLst>
          </p:cNvPr>
          <p:cNvSpPr txBox="1"/>
          <p:nvPr/>
        </p:nvSpPr>
        <p:spPr>
          <a:xfrm>
            <a:off x="1025641" y="5526484"/>
            <a:ext cx="66811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002060"/>
                </a:solidFill>
              </a:rPr>
              <a:t>Solução: Permitir consulta da placa sem a necessidade de ter o QR </a:t>
            </a:r>
            <a:r>
              <a:rPr lang="pt-BR" sz="1100" b="1" dirty="0" err="1">
                <a:solidFill>
                  <a:srgbClr val="002060"/>
                </a:solidFill>
              </a:rPr>
              <a:t>Code</a:t>
            </a:r>
            <a:r>
              <a:rPr lang="pt-BR" sz="1100" b="1" dirty="0">
                <a:solidFill>
                  <a:srgbClr val="002060"/>
                </a:solidFill>
              </a:rPr>
              <a:t>.</a:t>
            </a:r>
            <a:endParaRPr lang="en-US" sz="1100" b="1" dirty="0">
              <a:solidFill>
                <a:srgbClr val="002060"/>
              </a:solidFill>
            </a:endParaRPr>
          </a:p>
        </p:txBody>
      </p:sp>
      <p:pic>
        <p:nvPicPr>
          <p:cNvPr id="10" name="Imagem 9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B4B9EFEA-DCA6-5770-E22F-FAC6FB3687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" y="4063802"/>
            <a:ext cx="1939925" cy="130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75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/>
              <a:t>7- Heurística de Nielsen</a:t>
            </a:r>
            <a:br>
              <a:rPr lang="pt-BR" sz="4800"/>
            </a:br>
            <a:r>
              <a:rPr lang="pt-BR" sz="1200"/>
              <a:t>Flexibilidade e eficiência de uso:</a:t>
            </a:r>
            <a:endParaRPr lang="en-US" sz="1200" dirty="0"/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Método de Inspeção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73CABE-4C61-C7C8-B378-41691E5A823F}"/>
              </a:ext>
            </a:extLst>
          </p:cNvPr>
          <p:cNvSpPr txBox="1"/>
          <p:nvPr/>
        </p:nvSpPr>
        <p:spPr>
          <a:xfrm>
            <a:off x="7263685" y="850005"/>
            <a:ext cx="609456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Criar conta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Realizar login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Acessar serviço para obter carteira digital de trânsito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Acessar serviço para consulta de placa veicular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Acessar serviço para consulta na base RENAVAM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solicitação nos canais de atendimento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uma denúncia</a:t>
            </a:r>
            <a:endParaRPr lang="en-US" sz="1100" b="1" dirty="0"/>
          </a:p>
          <a:p>
            <a:pPr marL="342900" lvl="0" indent="-342900">
              <a:buFont typeface="+mj-lt"/>
              <a:buAutoNum type="arabicPeriod"/>
            </a:pPr>
            <a:r>
              <a:rPr lang="pt-BR" sz="1100" dirty="0"/>
              <a:t>Conhecer comentários de outros usuários</a:t>
            </a:r>
            <a:endParaRPr lang="en-US" sz="1100" dirty="0"/>
          </a:p>
        </p:txBody>
      </p:sp>
      <p:pic>
        <p:nvPicPr>
          <p:cNvPr id="5" name="Gráfico 4" descr="Táxi com preenchimento sólido">
            <a:extLst>
              <a:ext uri="{FF2B5EF4-FFF2-40B4-BE49-F238E27FC236}">
                <a16:creationId xmlns:a16="http://schemas.microsoft.com/office/drawing/2014/main" id="{CC922770-9ACD-C54C-E18C-9204A732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7070" y="3731604"/>
            <a:ext cx="1317901" cy="1317901"/>
          </a:xfrm>
          <a:prstGeom prst="rect">
            <a:avLst/>
          </a:prstGeom>
        </p:spPr>
      </p:pic>
      <p:pic>
        <p:nvPicPr>
          <p:cNvPr id="6" name="Gráfico 5" descr="Garfo na estrada com preenchimento sólido">
            <a:extLst>
              <a:ext uri="{FF2B5EF4-FFF2-40B4-BE49-F238E27FC236}">
                <a16:creationId xmlns:a16="http://schemas.microsoft.com/office/drawing/2014/main" id="{A9732B85-DE1C-B2F6-E5F2-A50CFE41A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446" y="4092159"/>
            <a:ext cx="1418604" cy="1418604"/>
          </a:xfrm>
          <a:prstGeom prst="rect">
            <a:avLst/>
          </a:prstGeom>
        </p:spPr>
      </p:pic>
      <p:pic>
        <p:nvPicPr>
          <p:cNvPr id="7" name="Gráfico 6" descr="Motocicleta com preenchimento sólido">
            <a:extLst>
              <a:ext uri="{FF2B5EF4-FFF2-40B4-BE49-F238E27FC236}">
                <a16:creationId xmlns:a16="http://schemas.microsoft.com/office/drawing/2014/main" id="{6E186CA2-2B66-B212-9A23-B0C869F3E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262" y="5224458"/>
            <a:ext cx="1193511" cy="1193511"/>
          </a:xfrm>
          <a:prstGeom prst="rect">
            <a:avLst/>
          </a:prstGeom>
        </p:spPr>
      </p:pic>
      <p:pic>
        <p:nvPicPr>
          <p:cNvPr id="8" name="Gráfico 7" descr="Caminhão com preenchimento sólido">
            <a:extLst>
              <a:ext uri="{FF2B5EF4-FFF2-40B4-BE49-F238E27FC236}">
                <a16:creationId xmlns:a16="http://schemas.microsoft.com/office/drawing/2014/main" id="{6EB2E71E-2C21-519C-C1C8-908290AA6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5370" y="4862955"/>
            <a:ext cx="1317900" cy="13179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A8A2EB9-15D4-27E5-92DB-60C0C44CBD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9800" y="2474251"/>
            <a:ext cx="381000" cy="419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1EA54E5-99F6-586C-831B-CF2FD84FCC27}"/>
              </a:ext>
            </a:extLst>
          </p:cNvPr>
          <p:cNvSpPr txBox="1"/>
          <p:nvPr/>
        </p:nvSpPr>
        <p:spPr>
          <a:xfrm>
            <a:off x="1025641" y="2553463"/>
            <a:ext cx="623804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rgbClr val="FF0000"/>
                </a:solidFill>
              </a:rPr>
              <a:t>Severidade</a:t>
            </a:r>
            <a:r>
              <a:rPr lang="en-US" sz="1100" b="1" dirty="0">
                <a:solidFill>
                  <a:srgbClr val="FF0000"/>
                </a:solidFill>
              </a:rPr>
              <a:t> 2</a:t>
            </a:r>
          </a:p>
          <a:p>
            <a:endParaRPr lang="en-US" sz="1100" b="1" dirty="0">
              <a:solidFill>
                <a:srgbClr val="FF0000"/>
              </a:solidFill>
            </a:endParaRPr>
          </a:p>
          <a:p>
            <a:r>
              <a:rPr lang="pt-BR" sz="1100" dirty="0"/>
              <a:t>Objetivos: 6 e 7</a:t>
            </a:r>
          </a:p>
          <a:p>
            <a:br>
              <a:rPr lang="pt-BR" sz="1100" dirty="0"/>
            </a:br>
            <a:r>
              <a:rPr lang="pt-BR" sz="1100" dirty="0"/>
              <a:t>Ao clicar no item desejado ele te conduz para uma tela para realizar a mesma ação.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4C02DF-5BA7-6596-4F59-CDEDBDB1C5BC}"/>
              </a:ext>
            </a:extLst>
          </p:cNvPr>
          <p:cNvSpPr txBox="1"/>
          <p:nvPr/>
        </p:nvSpPr>
        <p:spPr>
          <a:xfrm>
            <a:off x="1025641" y="5526484"/>
            <a:ext cx="66811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002060"/>
                </a:solidFill>
              </a:rPr>
              <a:t>Solução: Ao clicar no primeiro link, direcionar o usuário direto para tela desejada.</a:t>
            </a:r>
            <a:endParaRPr lang="en-US" sz="1100" b="1" dirty="0">
              <a:solidFill>
                <a:srgbClr val="002060"/>
              </a:solidFill>
            </a:endParaRPr>
          </a:p>
        </p:txBody>
      </p:sp>
      <p:pic>
        <p:nvPicPr>
          <p:cNvPr id="3" name="Imagem 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2D2B0221-1C2E-93AF-5FB8-7E3206C44A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5641" y="3622142"/>
            <a:ext cx="3074896" cy="1069753"/>
          </a:xfrm>
          <a:prstGeom prst="rect">
            <a:avLst/>
          </a:prstGeom>
        </p:spPr>
      </p:pic>
      <p:pic>
        <p:nvPicPr>
          <p:cNvPr id="11" name="Imagem 10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730A84F3-47CB-4781-1C1D-565C25C850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4259" y="3630901"/>
            <a:ext cx="2822573" cy="141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72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/>
              <a:t>7- Heurística de Nielsen</a:t>
            </a:r>
            <a:br>
              <a:rPr lang="pt-BR" sz="4800"/>
            </a:br>
            <a:r>
              <a:rPr lang="pt-BR" sz="1200"/>
              <a:t>Flexibilidade e eficiência de uso:</a:t>
            </a:r>
            <a:endParaRPr lang="en-US" sz="1200" dirty="0"/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Método de Inspeção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73CABE-4C61-C7C8-B378-41691E5A823F}"/>
              </a:ext>
            </a:extLst>
          </p:cNvPr>
          <p:cNvSpPr txBox="1"/>
          <p:nvPr/>
        </p:nvSpPr>
        <p:spPr>
          <a:xfrm>
            <a:off x="7263685" y="850005"/>
            <a:ext cx="609456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Criar conta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Realizar login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Acessar serviço para obter carteira digital de trânsito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Acessar serviço para consulta de placa veicular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Acessar serviço para consulta na base RENAVAM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solicitação nos canais de atendimento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Realizar uma denúncia</a:t>
            </a:r>
            <a:endParaRPr lang="en-US" sz="1100" dirty="0"/>
          </a:p>
          <a:p>
            <a:pPr marL="342900" lvl="0" indent="-342900">
              <a:buFont typeface="+mj-lt"/>
              <a:buAutoNum type="arabicPeriod"/>
            </a:pPr>
            <a:r>
              <a:rPr lang="pt-BR" sz="1100" dirty="0"/>
              <a:t>Conhecer comentários de outros usuários</a:t>
            </a:r>
            <a:endParaRPr lang="en-US" sz="1100" dirty="0"/>
          </a:p>
        </p:txBody>
      </p:sp>
      <p:pic>
        <p:nvPicPr>
          <p:cNvPr id="5" name="Gráfico 4" descr="Táxi com preenchimento sólido">
            <a:extLst>
              <a:ext uri="{FF2B5EF4-FFF2-40B4-BE49-F238E27FC236}">
                <a16:creationId xmlns:a16="http://schemas.microsoft.com/office/drawing/2014/main" id="{CC922770-9ACD-C54C-E18C-9204A732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7070" y="3731604"/>
            <a:ext cx="1317901" cy="1317901"/>
          </a:xfrm>
          <a:prstGeom prst="rect">
            <a:avLst/>
          </a:prstGeom>
        </p:spPr>
      </p:pic>
      <p:pic>
        <p:nvPicPr>
          <p:cNvPr id="6" name="Gráfico 5" descr="Garfo na estrada com preenchimento sólido">
            <a:extLst>
              <a:ext uri="{FF2B5EF4-FFF2-40B4-BE49-F238E27FC236}">
                <a16:creationId xmlns:a16="http://schemas.microsoft.com/office/drawing/2014/main" id="{A9732B85-DE1C-B2F6-E5F2-A50CFE41A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446" y="4092159"/>
            <a:ext cx="1418604" cy="1418604"/>
          </a:xfrm>
          <a:prstGeom prst="rect">
            <a:avLst/>
          </a:prstGeom>
        </p:spPr>
      </p:pic>
      <p:pic>
        <p:nvPicPr>
          <p:cNvPr id="7" name="Gráfico 6" descr="Motocicleta com preenchimento sólido">
            <a:extLst>
              <a:ext uri="{FF2B5EF4-FFF2-40B4-BE49-F238E27FC236}">
                <a16:creationId xmlns:a16="http://schemas.microsoft.com/office/drawing/2014/main" id="{6E186CA2-2B66-B212-9A23-B0C869F3E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262" y="5224458"/>
            <a:ext cx="1193511" cy="1193511"/>
          </a:xfrm>
          <a:prstGeom prst="rect">
            <a:avLst/>
          </a:prstGeom>
        </p:spPr>
      </p:pic>
      <p:pic>
        <p:nvPicPr>
          <p:cNvPr id="8" name="Gráfico 7" descr="Caminhão com preenchimento sólido">
            <a:extLst>
              <a:ext uri="{FF2B5EF4-FFF2-40B4-BE49-F238E27FC236}">
                <a16:creationId xmlns:a16="http://schemas.microsoft.com/office/drawing/2014/main" id="{6EB2E71E-2C21-519C-C1C8-908290AA6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5370" y="4862955"/>
            <a:ext cx="1317900" cy="13179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A8A2EB9-15D4-27E5-92DB-60C0C44CBD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9800" y="2474251"/>
            <a:ext cx="381000" cy="419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1EA54E5-99F6-586C-831B-CF2FD84FCC27}"/>
              </a:ext>
            </a:extLst>
          </p:cNvPr>
          <p:cNvSpPr txBox="1"/>
          <p:nvPr/>
        </p:nvSpPr>
        <p:spPr>
          <a:xfrm>
            <a:off x="1025641" y="2553463"/>
            <a:ext cx="623804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rgbClr val="FF0000"/>
                </a:solidFill>
              </a:rPr>
              <a:t>Severidade</a:t>
            </a:r>
            <a:r>
              <a:rPr lang="en-US" sz="1100" b="1" dirty="0">
                <a:solidFill>
                  <a:srgbClr val="FF0000"/>
                </a:solidFill>
              </a:rPr>
              <a:t> 2</a:t>
            </a:r>
          </a:p>
          <a:p>
            <a:endParaRPr lang="en-US" sz="1100" b="1" dirty="0">
              <a:solidFill>
                <a:srgbClr val="FF0000"/>
              </a:solidFill>
            </a:endParaRPr>
          </a:p>
          <a:p>
            <a:r>
              <a:rPr lang="pt-BR" sz="1100" dirty="0"/>
              <a:t>Objetivos: 6</a:t>
            </a:r>
          </a:p>
          <a:p>
            <a:br>
              <a:rPr lang="pt-BR" sz="1100" dirty="0"/>
            </a:br>
            <a:r>
              <a:rPr lang="pt-BR" sz="1100" dirty="0"/>
              <a:t>Ao clicar na seleção do órgão o menu não expande, sendo necessário escrever primeiro.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4C02DF-5BA7-6596-4F59-CDEDBDB1C5BC}"/>
              </a:ext>
            </a:extLst>
          </p:cNvPr>
          <p:cNvSpPr txBox="1"/>
          <p:nvPr/>
        </p:nvSpPr>
        <p:spPr>
          <a:xfrm>
            <a:off x="1025641" y="5526484"/>
            <a:ext cx="62350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002060"/>
                </a:solidFill>
              </a:rPr>
              <a:t>Solução: Facilitar o usuário permitindo que ele possa expandir e ver as opções disponíveis, sem precisar digitar.</a:t>
            </a:r>
            <a:endParaRPr lang="en-US" sz="1100" b="1" dirty="0">
              <a:solidFill>
                <a:srgbClr val="00206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9D314FA-FDA6-BD27-3897-8506A813166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05186"/>
            <a:ext cx="5796280" cy="810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122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/>
              <a:t>7- Heurística de Nielsen</a:t>
            </a:r>
            <a:br>
              <a:rPr lang="pt-BR" sz="4800"/>
            </a:br>
            <a:r>
              <a:rPr lang="pt-BR" sz="1200"/>
              <a:t>Flexibilidade e eficiência de uso:</a:t>
            </a:r>
            <a:endParaRPr lang="en-US" sz="1200" dirty="0"/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Método de Inspeção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73CABE-4C61-C7C8-B378-41691E5A823F}"/>
              </a:ext>
            </a:extLst>
          </p:cNvPr>
          <p:cNvSpPr txBox="1"/>
          <p:nvPr/>
        </p:nvSpPr>
        <p:spPr>
          <a:xfrm>
            <a:off x="7263685" y="850005"/>
            <a:ext cx="609456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Criar conta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Realizar login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Acessar serviço para obter carteira digital de trânsito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Acessar serviço para consulta de placa veicular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Acessar serviço para consulta na base RENAVAM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Realizar solicitação nos canais de atendimento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Realizar uma denúncia</a:t>
            </a:r>
            <a:endParaRPr lang="en-US" sz="1100" dirty="0"/>
          </a:p>
          <a:p>
            <a:pPr marL="342900" lvl="0" indent="-342900">
              <a:buFont typeface="+mj-lt"/>
              <a:buAutoNum type="arabicPeriod"/>
            </a:pPr>
            <a:r>
              <a:rPr lang="pt-BR" sz="1100" b="1" dirty="0"/>
              <a:t>Conhecer comentários de outros usuários</a:t>
            </a:r>
            <a:endParaRPr lang="en-US" sz="1100" b="1" dirty="0"/>
          </a:p>
        </p:txBody>
      </p:sp>
      <p:pic>
        <p:nvPicPr>
          <p:cNvPr id="5" name="Gráfico 4" descr="Táxi com preenchimento sólido">
            <a:extLst>
              <a:ext uri="{FF2B5EF4-FFF2-40B4-BE49-F238E27FC236}">
                <a16:creationId xmlns:a16="http://schemas.microsoft.com/office/drawing/2014/main" id="{CC922770-9ACD-C54C-E18C-9204A732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7070" y="3731604"/>
            <a:ext cx="1317901" cy="1317901"/>
          </a:xfrm>
          <a:prstGeom prst="rect">
            <a:avLst/>
          </a:prstGeom>
        </p:spPr>
      </p:pic>
      <p:pic>
        <p:nvPicPr>
          <p:cNvPr id="6" name="Gráfico 5" descr="Garfo na estrada com preenchimento sólido">
            <a:extLst>
              <a:ext uri="{FF2B5EF4-FFF2-40B4-BE49-F238E27FC236}">
                <a16:creationId xmlns:a16="http://schemas.microsoft.com/office/drawing/2014/main" id="{A9732B85-DE1C-B2F6-E5F2-A50CFE41A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446" y="4092159"/>
            <a:ext cx="1418604" cy="1418604"/>
          </a:xfrm>
          <a:prstGeom prst="rect">
            <a:avLst/>
          </a:prstGeom>
        </p:spPr>
      </p:pic>
      <p:pic>
        <p:nvPicPr>
          <p:cNvPr id="7" name="Gráfico 6" descr="Motocicleta com preenchimento sólido">
            <a:extLst>
              <a:ext uri="{FF2B5EF4-FFF2-40B4-BE49-F238E27FC236}">
                <a16:creationId xmlns:a16="http://schemas.microsoft.com/office/drawing/2014/main" id="{6E186CA2-2B66-B212-9A23-B0C869F3E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262" y="5224458"/>
            <a:ext cx="1193511" cy="1193511"/>
          </a:xfrm>
          <a:prstGeom prst="rect">
            <a:avLst/>
          </a:prstGeom>
        </p:spPr>
      </p:pic>
      <p:pic>
        <p:nvPicPr>
          <p:cNvPr id="8" name="Gráfico 7" descr="Caminhão com preenchimento sólido">
            <a:extLst>
              <a:ext uri="{FF2B5EF4-FFF2-40B4-BE49-F238E27FC236}">
                <a16:creationId xmlns:a16="http://schemas.microsoft.com/office/drawing/2014/main" id="{6EB2E71E-2C21-519C-C1C8-908290AA6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5370" y="4862955"/>
            <a:ext cx="1317900" cy="13179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A8A2EB9-15D4-27E5-92DB-60C0C44CBD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9800" y="2474251"/>
            <a:ext cx="381000" cy="419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1EA54E5-99F6-586C-831B-CF2FD84FCC27}"/>
              </a:ext>
            </a:extLst>
          </p:cNvPr>
          <p:cNvSpPr txBox="1"/>
          <p:nvPr/>
        </p:nvSpPr>
        <p:spPr>
          <a:xfrm>
            <a:off x="1025641" y="2553463"/>
            <a:ext cx="623804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rgbClr val="FF0000"/>
                </a:solidFill>
              </a:rPr>
              <a:t>Severidade</a:t>
            </a:r>
            <a:r>
              <a:rPr lang="en-US" sz="1100" b="1" dirty="0">
                <a:solidFill>
                  <a:srgbClr val="FF0000"/>
                </a:solidFill>
              </a:rPr>
              <a:t> 2</a:t>
            </a:r>
          </a:p>
          <a:p>
            <a:endParaRPr lang="en-US" sz="1100" b="1" dirty="0">
              <a:solidFill>
                <a:srgbClr val="FF0000"/>
              </a:solidFill>
            </a:endParaRPr>
          </a:p>
          <a:p>
            <a:r>
              <a:rPr lang="pt-BR" sz="1100" dirty="0"/>
              <a:t>Objetivos: 8</a:t>
            </a:r>
          </a:p>
          <a:p>
            <a:br>
              <a:rPr lang="pt-BR" sz="1100" dirty="0"/>
            </a:br>
            <a:r>
              <a:rPr lang="pt-BR" sz="1100" dirty="0"/>
              <a:t>Apesar de ter acesso a avaliação, não é possível visualizar os comentários e avaliações individuais.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4C02DF-5BA7-6596-4F59-CDEDBDB1C5BC}"/>
              </a:ext>
            </a:extLst>
          </p:cNvPr>
          <p:cNvSpPr txBox="1"/>
          <p:nvPr/>
        </p:nvSpPr>
        <p:spPr>
          <a:xfrm>
            <a:off x="1025641" y="5526484"/>
            <a:ext cx="62350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002060"/>
                </a:solidFill>
              </a:rPr>
              <a:t>Solução: Permitir acesso a tela de avaliações individuais.</a:t>
            </a:r>
            <a:endParaRPr lang="en-US" sz="1100" b="1" dirty="0">
              <a:solidFill>
                <a:srgbClr val="002060"/>
              </a:solidFill>
            </a:endParaRPr>
          </a:p>
        </p:txBody>
      </p:sp>
      <p:pic>
        <p:nvPicPr>
          <p:cNvPr id="10" name="Imagem 9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426EF25C-32F6-03BE-DC5C-14DD926681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5683" y="3784807"/>
            <a:ext cx="4118610" cy="73279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E849448-F8C8-BB1C-6A5A-B9B35022E8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683" y="4523221"/>
            <a:ext cx="2687320" cy="2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1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/>
              <a:t>8- Heurística de Nielsen</a:t>
            </a:r>
            <a:br>
              <a:rPr lang="pt-BR" sz="4800"/>
            </a:br>
            <a:r>
              <a:rPr lang="pt-BR" sz="1200"/>
              <a:t>Design estético e minimalista:</a:t>
            </a:r>
            <a:endParaRPr lang="en-US" sz="1200" dirty="0"/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Método de Inspeção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73CABE-4C61-C7C8-B378-41691E5A823F}"/>
              </a:ext>
            </a:extLst>
          </p:cNvPr>
          <p:cNvSpPr txBox="1"/>
          <p:nvPr/>
        </p:nvSpPr>
        <p:spPr>
          <a:xfrm>
            <a:off x="7263685" y="850005"/>
            <a:ext cx="609456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Criar conta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login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obter carteira digital de trânsito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de placa veicular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na base RENAVAM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solicitação nos canais de atendimento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uma denúncia</a:t>
            </a:r>
            <a:endParaRPr lang="en-US" sz="1100" b="1" dirty="0"/>
          </a:p>
          <a:p>
            <a:pPr marL="342900" lvl="0" indent="-342900">
              <a:buFont typeface="+mj-lt"/>
              <a:buAutoNum type="arabicPeriod"/>
            </a:pPr>
            <a:r>
              <a:rPr lang="pt-BR" sz="1100" b="1" dirty="0"/>
              <a:t>Conhecer comentários de outros usuários</a:t>
            </a:r>
            <a:endParaRPr lang="en-US" sz="1100" b="1" dirty="0"/>
          </a:p>
        </p:txBody>
      </p:sp>
      <p:pic>
        <p:nvPicPr>
          <p:cNvPr id="5" name="Gráfico 4" descr="Táxi com preenchimento sólido">
            <a:extLst>
              <a:ext uri="{FF2B5EF4-FFF2-40B4-BE49-F238E27FC236}">
                <a16:creationId xmlns:a16="http://schemas.microsoft.com/office/drawing/2014/main" id="{CC922770-9ACD-C54C-E18C-9204A732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7070" y="3731604"/>
            <a:ext cx="1317901" cy="1317901"/>
          </a:xfrm>
          <a:prstGeom prst="rect">
            <a:avLst/>
          </a:prstGeom>
        </p:spPr>
      </p:pic>
      <p:pic>
        <p:nvPicPr>
          <p:cNvPr id="6" name="Gráfico 5" descr="Garfo na estrada com preenchimento sólido">
            <a:extLst>
              <a:ext uri="{FF2B5EF4-FFF2-40B4-BE49-F238E27FC236}">
                <a16:creationId xmlns:a16="http://schemas.microsoft.com/office/drawing/2014/main" id="{A9732B85-DE1C-B2F6-E5F2-A50CFE41A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446" y="4092159"/>
            <a:ext cx="1418604" cy="1418604"/>
          </a:xfrm>
          <a:prstGeom prst="rect">
            <a:avLst/>
          </a:prstGeom>
        </p:spPr>
      </p:pic>
      <p:pic>
        <p:nvPicPr>
          <p:cNvPr id="7" name="Gráfico 6" descr="Motocicleta com preenchimento sólido">
            <a:extLst>
              <a:ext uri="{FF2B5EF4-FFF2-40B4-BE49-F238E27FC236}">
                <a16:creationId xmlns:a16="http://schemas.microsoft.com/office/drawing/2014/main" id="{6E186CA2-2B66-B212-9A23-B0C869F3E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262" y="5224458"/>
            <a:ext cx="1193511" cy="1193511"/>
          </a:xfrm>
          <a:prstGeom prst="rect">
            <a:avLst/>
          </a:prstGeom>
        </p:spPr>
      </p:pic>
      <p:pic>
        <p:nvPicPr>
          <p:cNvPr id="8" name="Gráfico 7" descr="Caminhão com preenchimento sólido">
            <a:extLst>
              <a:ext uri="{FF2B5EF4-FFF2-40B4-BE49-F238E27FC236}">
                <a16:creationId xmlns:a16="http://schemas.microsoft.com/office/drawing/2014/main" id="{6EB2E71E-2C21-519C-C1C8-908290AA6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5370" y="4862955"/>
            <a:ext cx="1317900" cy="13179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1EA54E5-99F6-586C-831B-CF2FD84FCC27}"/>
              </a:ext>
            </a:extLst>
          </p:cNvPr>
          <p:cNvSpPr txBox="1"/>
          <p:nvPr/>
        </p:nvSpPr>
        <p:spPr>
          <a:xfrm>
            <a:off x="1025641" y="2553463"/>
            <a:ext cx="623804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rgbClr val="FF0000"/>
                </a:solidFill>
              </a:rPr>
              <a:t>Severidade</a:t>
            </a:r>
            <a:r>
              <a:rPr lang="en-US" sz="1100" b="1" dirty="0">
                <a:solidFill>
                  <a:srgbClr val="FF0000"/>
                </a:solidFill>
              </a:rPr>
              <a:t> 1</a:t>
            </a:r>
          </a:p>
          <a:p>
            <a:endParaRPr lang="en-US" sz="1100" b="1" dirty="0">
              <a:solidFill>
                <a:srgbClr val="FF0000"/>
              </a:solidFill>
            </a:endParaRPr>
          </a:p>
          <a:p>
            <a:r>
              <a:rPr lang="pt-BR" sz="1100" dirty="0"/>
              <a:t>Objetivos: 1 ao 8</a:t>
            </a:r>
          </a:p>
          <a:p>
            <a:br>
              <a:rPr lang="pt-BR" sz="1100" dirty="0"/>
            </a:br>
            <a:r>
              <a:rPr lang="pt-BR" sz="1100" dirty="0"/>
              <a:t>O site segue um padrão minimalista, porém em alguns itens como notícias e destaques existe uma mistura de cores que foge do padrão estético aplicado no sistema.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4C02DF-5BA7-6596-4F59-CDEDBDB1C5BC}"/>
              </a:ext>
            </a:extLst>
          </p:cNvPr>
          <p:cNvSpPr txBox="1"/>
          <p:nvPr/>
        </p:nvSpPr>
        <p:spPr>
          <a:xfrm>
            <a:off x="1025641" y="5526484"/>
            <a:ext cx="62350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002060"/>
                </a:solidFill>
              </a:rPr>
              <a:t>Solução: Padronizar as cores e o design para que ele fique mais estético e siga as demais telas.</a:t>
            </a:r>
            <a:endParaRPr lang="en-US" sz="1100" b="1" dirty="0">
              <a:solidFill>
                <a:srgbClr val="00206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73C95A-A4EF-A8A6-124F-2724D23F66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0243" y="2433520"/>
            <a:ext cx="419100" cy="457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09C606D-ACB2-A1EA-7587-FF06426E2C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1" y="3661459"/>
            <a:ext cx="4169434" cy="17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9B7F8E37-7EF0-62EF-6308-D5D4AA01B6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6235" y="3673229"/>
            <a:ext cx="2559050" cy="890270"/>
          </a:xfrm>
          <a:prstGeom prst="rect">
            <a:avLst/>
          </a:prstGeom>
        </p:spPr>
      </p:pic>
      <p:pic>
        <p:nvPicPr>
          <p:cNvPr id="14" name="Imagem 1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8466B08D-ECD9-E114-182C-FCE04CF200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7235" y="4474036"/>
            <a:ext cx="1947833" cy="9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16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/>
              <a:t>9- Heurística de Nielsen</a:t>
            </a:r>
            <a:br>
              <a:rPr lang="pt-BR" sz="4800"/>
            </a:br>
            <a:r>
              <a:rPr lang="pt-BR" sz="1200"/>
              <a:t>Ajuda os usuários a reconhecer, diagnosticar e recuperar-se de erros:</a:t>
            </a:r>
            <a:endParaRPr lang="en-US" sz="1200" dirty="0"/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Método de Inspeção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73CABE-4C61-C7C8-B378-41691E5A823F}"/>
              </a:ext>
            </a:extLst>
          </p:cNvPr>
          <p:cNvSpPr txBox="1"/>
          <p:nvPr/>
        </p:nvSpPr>
        <p:spPr>
          <a:xfrm>
            <a:off x="7263685" y="850005"/>
            <a:ext cx="609456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Criar conta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login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obter carteira digital de trânsito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de placa veicular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na base RENAVAM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solicitação nos canais de atendimento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uma denúncia</a:t>
            </a:r>
            <a:endParaRPr lang="en-US" sz="1100" b="1" dirty="0"/>
          </a:p>
          <a:p>
            <a:pPr marL="342900" lvl="0" indent="-342900">
              <a:buFont typeface="+mj-lt"/>
              <a:buAutoNum type="arabicPeriod"/>
            </a:pPr>
            <a:r>
              <a:rPr lang="pt-BR" sz="1100" b="1" dirty="0"/>
              <a:t>Conhecer comentários de outros usuários</a:t>
            </a:r>
            <a:endParaRPr lang="en-US" sz="1100" b="1" dirty="0"/>
          </a:p>
        </p:txBody>
      </p:sp>
      <p:pic>
        <p:nvPicPr>
          <p:cNvPr id="5" name="Gráfico 4" descr="Táxi com preenchimento sólido">
            <a:extLst>
              <a:ext uri="{FF2B5EF4-FFF2-40B4-BE49-F238E27FC236}">
                <a16:creationId xmlns:a16="http://schemas.microsoft.com/office/drawing/2014/main" id="{CC922770-9ACD-C54C-E18C-9204A732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7070" y="3731604"/>
            <a:ext cx="1317901" cy="1317901"/>
          </a:xfrm>
          <a:prstGeom prst="rect">
            <a:avLst/>
          </a:prstGeom>
        </p:spPr>
      </p:pic>
      <p:pic>
        <p:nvPicPr>
          <p:cNvPr id="6" name="Gráfico 5" descr="Garfo na estrada com preenchimento sólido">
            <a:extLst>
              <a:ext uri="{FF2B5EF4-FFF2-40B4-BE49-F238E27FC236}">
                <a16:creationId xmlns:a16="http://schemas.microsoft.com/office/drawing/2014/main" id="{A9732B85-DE1C-B2F6-E5F2-A50CFE41A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446" y="4092159"/>
            <a:ext cx="1418604" cy="1418604"/>
          </a:xfrm>
          <a:prstGeom prst="rect">
            <a:avLst/>
          </a:prstGeom>
        </p:spPr>
      </p:pic>
      <p:pic>
        <p:nvPicPr>
          <p:cNvPr id="7" name="Gráfico 6" descr="Motocicleta com preenchimento sólido">
            <a:extLst>
              <a:ext uri="{FF2B5EF4-FFF2-40B4-BE49-F238E27FC236}">
                <a16:creationId xmlns:a16="http://schemas.microsoft.com/office/drawing/2014/main" id="{6E186CA2-2B66-B212-9A23-B0C869F3E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262" y="5224458"/>
            <a:ext cx="1193511" cy="1193511"/>
          </a:xfrm>
          <a:prstGeom prst="rect">
            <a:avLst/>
          </a:prstGeom>
        </p:spPr>
      </p:pic>
      <p:pic>
        <p:nvPicPr>
          <p:cNvPr id="8" name="Gráfico 7" descr="Caminhão com preenchimento sólido">
            <a:extLst>
              <a:ext uri="{FF2B5EF4-FFF2-40B4-BE49-F238E27FC236}">
                <a16:creationId xmlns:a16="http://schemas.microsoft.com/office/drawing/2014/main" id="{6EB2E71E-2C21-519C-C1C8-908290AA6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5370" y="4862955"/>
            <a:ext cx="1317900" cy="13179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1EA54E5-99F6-586C-831B-CF2FD84FCC27}"/>
              </a:ext>
            </a:extLst>
          </p:cNvPr>
          <p:cNvSpPr txBox="1"/>
          <p:nvPr/>
        </p:nvSpPr>
        <p:spPr>
          <a:xfrm>
            <a:off x="1066800" y="2724090"/>
            <a:ext cx="62380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O site segue um padrão minimalista, porém em alguns itens como notícias e destaques existe uma mistura de cores que foge do padrão estético aplicado no sistema.</a:t>
            </a:r>
          </a:p>
        </p:txBody>
      </p:sp>
      <p:pic>
        <p:nvPicPr>
          <p:cNvPr id="2" name="Gráfico 1" descr="Marca de seleção com preenchimento sólido">
            <a:extLst>
              <a:ext uri="{FF2B5EF4-FFF2-40B4-BE49-F238E27FC236}">
                <a16:creationId xmlns:a16="http://schemas.microsoft.com/office/drawing/2014/main" id="{AA6F4884-F280-C0B1-A397-700141CEEB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8800" y="8500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26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 dirty="0"/>
              <a:t>10- Heurística de Nielsen</a:t>
            </a:r>
            <a:br>
              <a:rPr lang="pt-BR" sz="4800" dirty="0"/>
            </a:br>
            <a:r>
              <a:rPr lang="pt-BR" sz="1200" dirty="0"/>
              <a:t>Ajuda e documentação:</a:t>
            </a:r>
            <a:endParaRPr lang="en-US" sz="1200" dirty="0"/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9/14/2023</a:t>
            </a:fld>
            <a:endParaRPr lang="en-US" dirty="0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Método de Inspeção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73CABE-4C61-C7C8-B378-41691E5A823F}"/>
              </a:ext>
            </a:extLst>
          </p:cNvPr>
          <p:cNvSpPr txBox="1"/>
          <p:nvPr/>
        </p:nvSpPr>
        <p:spPr>
          <a:xfrm>
            <a:off x="7263685" y="850005"/>
            <a:ext cx="609456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Criar conta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login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obter carteira digital de trânsito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de placa veicular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na base RENAVAM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solicitação nos canais de atendimento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uma denúncia</a:t>
            </a:r>
            <a:endParaRPr lang="en-US" sz="1100" b="1" dirty="0"/>
          </a:p>
          <a:p>
            <a:pPr marL="342900" lvl="0" indent="-342900">
              <a:buFont typeface="+mj-lt"/>
              <a:buAutoNum type="arabicPeriod"/>
            </a:pPr>
            <a:r>
              <a:rPr lang="pt-BR" sz="1100" b="1" dirty="0"/>
              <a:t>Conhecer comentários de outros usuários</a:t>
            </a:r>
            <a:endParaRPr lang="en-US" sz="1100" b="1" dirty="0"/>
          </a:p>
        </p:txBody>
      </p:sp>
      <p:pic>
        <p:nvPicPr>
          <p:cNvPr id="5" name="Gráfico 4" descr="Táxi com preenchimento sólido">
            <a:extLst>
              <a:ext uri="{FF2B5EF4-FFF2-40B4-BE49-F238E27FC236}">
                <a16:creationId xmlns:a16="http://schemas.microsoft.com/office/drawing/2014/main" id="{CC922770-9ACD-C54C-E18C-9204A732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7070" y="3731604"/>
            <a:ext cx="1317901" cy="1317901"/>
          </a:xfrm>
          <a:prstGeom prst="rect">
            <a:avLst/>
          </a:prstGeom>
        </p:spPr>
      </p:pic>
      <p:pic>
        <p:nvPicPr>
          <p:cNvPr id="6" name="Gráfico 5" descr="Garfo na estrada com preenchimento sólido">
            <a:extLst>
              <a:ext uri="{FF2B5EF4-FFF2-40B4-BE49-F238E27FC236}">
                <a16:creationId xmlns:a16="http://schemas.microsoft.com/office/drawing/2014/main" id="{A9732B85-DE1C-B2F6-E5F2-A50CFE41A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446" y="4092159"/>
            <a:ext cx="1418604" cy="1418604"/>
          </a:xfrm>
          <a:prstGeom prst="rect">
            <a:avLst/>
          </a:prstGeom>
        </p:spPr>
      </p:pic>
      <p:pic>
        <p:nvPicPr>
          <p:cNvPr id="7" name="Gráfico 6" descr="Motocicleta com preenchimento sólido">
            <a:extLst>
              <a:ext uri="{FF2B5EF4-FFF2-40B4-BE49-F238E27FC236}">
                <a16:creationId xmlns:a16="http://schemas.microsoft.com/office/drawing/2014/main" id="{6E186CA2-2B66-B212-9A23-B0C869F3E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262" y="5224458"/>
            <a:ext cx="1193511" cy="1193511"/>
          </a:xfrm>
          <a:prstGeom prst="rect">
            <a:avLst/>
          </a:prstGeom>
        </p:spPr>
      </p:pic>
      <p:pic>
        <p:nvPicPr>
          <p:cNvPr id="8" name="Gráfico 7" descr="Caminhão com preenchimento sólido">
            <a:extLst>
              <a:ext uri="{FF2B5EF4-FFF2-40B4-BE49-F238E27FC236}">
                <a16:creationId xmlns:a16="http://schemas.microsoft.com/office/drawing/2014/main" id="{6EB2E71E-2C21-519C-C1C8-908290AA6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5370" y="4862955"/>
            <a:ext cx="1317900" cy="13179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1EA54E5-99F6-586C-831B-CF2FD84FCC27}"/>
              </a:ext>
            </a:extLst>
          </p:cNvPr>
          <p:cNvSpPr txBox="1"/>
          <p:nvPr/>
        </p:nvSpPr>
        <p:spPr>
          <a:xfrm>
            <a:off x="1066800" y="2652443"/>
            <a:ext cx="6238044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rgbClr val="FF0000"/>
                </a:solidFill>
              </a:rPr>
              <a:t>Severidade</a:t>
            </a:r>
            <a:r>
              <a:rPr lang="en-US" sz="1100" b="1" dirty="0">
                <a:solidFill>
                  <a:srgbClr val="FF0000"/>
                </a:solidFill>
              </a:rPr>
              <a:t> 2</a:t>
            </a:r>
          </a:p>
          <a:p>
            <a:br>
              <a:rPr lang="pt-BR" sz="1100" dirty="0"/>
            </a:br>
            <a:r>
              <a:rPr lang="pt-BR" sz="1100" dirty="0"/>
              <a:t>Apesar de possuir informações sobre o sistema, essas informações estão dispostas no meio da navegação o que obriga ao usuário experiente a passar por essa tela.</a:t>
            </a:r>
          </a:p>
          <a:p>
            <a:r>
              <a:rPr lang="pt-BR" sz="1100" dirty="0"/>
              <a:t>O sistema possui um atendente virtual (Mauá), o que auxilia caso o usuário tenha dúvidas.</a:t>
            </a:r>
          </a:p>
        </p:txBody>
      </p:sp>
      <p:pic>
        <p:nvPicPr>
          <p:cNvPr id="3" name="Imagem 2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CCA823A7-574F-78C6-0900-9EBDFC2281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800" y="3520056"/>
            <a:ext cx="897890" cy="96710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B3FBE76-CD50-A039-1497-A641318373B9}"/>
              </a:ext>
            </a:extLst>
          </p:cNvPr>
          <p:cNvSpPr txBox="1"/>
          <p:nvPr/>
        </p:nvSpPr>
        <p:spPr>
          <a:xfrm>
            <a:off x="1025641" y="5526484"/>
            <a:ext cx="66811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002060"/>
                </a:solidFill>
              </a:rPr>
              <a:t>Solução: Caso não seja o primeiro acesso, direcionar o usuário direto a tela desejada.</a:t>
            </a:r>
            <a:endParaRPr lang="en-US" sz="1100" b="1" dirty="0">
              <a:solidFill>
                <a:srgbClr val="002060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757ED82-27E7-169F-4277-70834D1EC2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7052" y="2500129"/>
            <a:ext cx="381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44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/>
          </a:bodyPr>
          <a:lstStyle/>
          <a:p>
            <a:r>
              <a:rPr lang="pt-BR" sz="4800"/>
              <a:t>MÉTODO DE INSPEÇÃO</a:t>
            </a:r>
            <a:endParaRPr lang="en-US" sz="4800" dirty="0"/>
          </a:p>
        </p:txBody>
      </p:sp>
      <p:sp>
        <p:nvSpPr>
          <p:cNvPr id="19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514600"/>
            <a:ext cx="4637540" cy="1279721"/>
          </a:xfrm>
        </p:spPr>
        <p:txBody>
          <a:bodyPr>
            <a:normAutofit fontScale="55000" lnSpcReduction="20000"/>
          </a:bodyPr>
          <a:lstStyle/>
          <a:p>
            <a:r>
              <a:rPr lang="pt-BR"/>
              <a:t>Nesta análise, examinaremos a qualidade de uso do site do Ministério dos Transportes (</a:t>
            </a:r>
            <a:r>
              <a:rPr lang="pt-BR">
                <a:hlinkClick r:id="rId2" tooltip="https://www.gov.br/transportes/pt-br"/>
              </a:rPr>
              <a:t>https://www.gov.br/transportes/pt-br</a:t>
            </a:r>
            <a:r>
              <a:rPr lang="pt-BR"/>
              <a:t>) usando métodos de inspeção e observação de uso. O foco está em compreender como os usuários interagem com o site e identificar possíveis áreas de melhoria.</a:t>
            </a:r>
            <a:endParaRPr lang="en-US" dirty="0"/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Método de Inspeção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8F8E409-823A-6ED6-B676-81FFDC76B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601988"/>
            <a:ext cx="4218715" cy="3048996"/>
          </a:xfrm>
          <a:prstGeom prst="rect">
            <a:avLst/>
          </a:prstGeom>
        </p:spPr>
      </p:pic>
      <p:pic>
        <p:nvPicPr>
          <p:cNvPr id="11" name="Gráfico 10" descr="Táxi com preenchimento sólido">
            <a:extLst>
              <a:ext uri="{FF2B5EF4-FFF2-40B4-BE49-F238E27FC236}">
                <a16:creationId xmlns:a16="http://schemas.microsoft.com/office/drawing/2014/main" id="{961F15DD-72E9-8335-B1C1-1E9C62C5F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2543" y="797306"/>
            <a:ext cx="1537784" cy="1537784"/>
          </a:xfrm>
          <a:prstGeom prst="rect">
            <a:avLst/>
          </a:prstGeom>
        </p:spPr>
      </p:pic>
      <p:pic>
        <p:nvPicPr>
          <p:cNvPr id="15" name="Gráfico 14" descr="Garfo na estrada com preenchimento sólido">
            <a:extLst>
              <a:ext uri="{FF2B5EF4-FFF2-40B4-BE49-F238E27FC236}">
                <a16:creationId xmlns:a16="http://schemas.microsoft.com/office/drawing/2014/main" id="{3E899E37-8368-CBA0-26D5-DB26E73A0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4578" y="1141521"/>
            <a:ext cx="1655289" cy="1655289"/>
          </a:xfrm>
          <a:prstGeom prst="rect">
            <a:avLst/>
          </a:prstGeom>
        </p:spPr>
      </p:pic>
      <p:pic>
        <p:nvPicPr>
          <p:cNvPr id="23" name="Gráfico 22" descr="Motocicleta com preenchimento sólido">
            <a:extLst>
              <a:ext uri="{FF2B5EF4-FFF2-40B4-BE49-F238E27FC236}">
                <a16:creationId xmlns:a16="http://schemas.microsoft.com/office/drawing/2014/main" id="{EFDBEF95-8308-2E48-7C8E-467899DAE5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32906" y="2514600"/>
            <a:ext cx="1392640" cy="1392640"/>
          </a:xfrm>
          <a:prstGeom prst="rect">
            <a:avLst/>
          </a:prstGeom>
        </p:spPr>
      </p:pic>
      <p:pic>
        <p:nvPicPr>
          <p:cNvPr id="25" name="Gráfico 24" descr="Caminhão com preenchimento sólido">
            <a:extLst>
              <a:ext uri="{FF2B5EF4-FFF2-40B4-BE49-F238E27FC236}">
                <a16:creationId xmlns:a16="http://schemas.microsoft.com/office/drawing/2014/main" id="{50830372-C901-BBE2-CD52-5E6C073389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17584" y="1937415"/>
            <a:ext cx="1537783" cy="153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68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/>
          </a:bodyPr>
          <a:lstStyle/>
          <a:p>
            <a:r>
              <a:rPr lang="pt-BR" sz="4800" dirty="0"/>
              <a:t>OBSERVAÇÃO DE USO (Teste Piloto)</a:t>
            </a:r>
            <a:endParaRPr lang="en-US" sz="4800" dirty="0"/>
          </a:p>
        </p:txBody>
      </p:sp>
      <p:sp>
        <p:nvSpPr>
          <p:cNvPr id="10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2514600"/>
            <a:ext cx="6817743" cy="3803846"/>
          </a:xfrm>
        </p:spPr>
        <p:txBody>
          <a:bodyPr>
            <a:normAutofit fontScale="25000" lnSpcReduction="20000"/>
          </a:bodyPr>
          <a:lstStyle/>
          <a:p>
            <a:r>
              <a:rPr lang="pt-BR" sz="4400" dirty="0"/>
              <a:t>Ao realizar o teste piloto, utilizei a mesma quantidade de objetivos definidos na etapa de avaliação, porém algumas atividades mesmo que tivessem uma finalidade diferente, a trajetória do usuário seria a mesma tornando a jornada redundante. Então decidi retirar os objetivos marcados em vermelho e assim tornar o caminho do usuário menos cansativo durante a observação:</a:t>
            </a:r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4400" dirty="0">
                <a:highlight>
                  <a:srgbClr val="FF0000"/>
                </a:highlight>
              </a:rPr>
              <a:t>Criar conta</a:t>
            </a:r>
            <a:r>
              <a:rPr lang="pt-BR" sz="4400" dirty="0"/>
              <a:t> (Usuários já possuem conta)</a:t>
            </a:r>
            <a:endParaRPr lang="en-US" sz="44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4400" dirty="0"/>
              <a:t>Realizar login</a:t>
            </a:r>
            <a:endParaRPr lang="en-US" sz="44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4400" dirty="0"/>
              <a:t>Acessar serviço para obter carteira digital de trânsito</a:t>
            </a:r>
            <a:endParaRPr lang="en-US" sz="44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4400" dirty="0"/>
              <a:t>Acessar serviço para consulta de placa veicular</a:t>
            </a:r>
            <a:endParaRPr lang="en-US" sz="44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4400" dirty="0">
                <a:highlight>
                  <a:srgbClr val="FF0000"/>
                </a:highlight>
              </a:rPr>
              <a:t>Acessar serviço para consulta na base RENAVAM</a:t>
            </a:r>
            <a:endParaRPr lang="en-US" sz="4400" dirty="0">
              <a:highlight>
                <a:srgbClr val="FF0000"/>
              </a:highlight>
            </a:endParaRPr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4400" dirty="0">
                <a:highlight>
                  <a:srgbClr val="FF0000"/>
                </a:highlight>
              </a:rPr>
              <a:t>Realizar solicitação nos canais de atendimento</a:t>
            </a:r>
            <a:endParaRPr lang="en-US" sz="4400" dirty="0">
              <a:highlight>
                <a:srgbClr val="FF0000"/>
              </a:highlight>
            </a:endParaRPr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4400" dirty="0"/>
              <a:t>Realizar uma denúncia</a:t>
            </a:r>
            <a:endParaRPr lang="en-US" sz="4400" dirty="0"/>
          </a:p>
          <a:p>
            <a:pPr marL="342900" lvl="0" indent="-342900">
              <a:buFont typeface="+mj-lt"/>
              <a:buAutoNum type="arabicPeriod"/>
            </a:pPr>
            <a:r>
              <a:rPr lang="pt-BR" sz="4400" dirty="0"/>
              <a:t>Conhecer comentários de outros usuários</a:t>
            </a:r>
            <a:endParaRPr lang="en-US" sz="4400" dirty="0"/>
          </a:p>
          <a:p>
            <a:endParaRPr lang="pt-BR" dirty="0"/>
          </a:p>
          <a:p>
            <a:endParaRPr lang="pt-BR" dirty="0"/>
          </a:p>
          <a:p>
            <a:r>
              <a:rPr lang="pt-BR" dirty="0" err="1">
                <a:hlinkClick r:id="rId2"/>
              </a:rPr>
              <a:t>Forms</a:t>
            </a:r>
            <a:r>
              <a:rPr lang="pt-BR" dirty="0">
                <a:hlinkClick r:id="rId2"/>
              </a:rPr>
              <a:t> Google - Impressões do usuário</a:t>
            </a:r>
            <a:endParaRPr lang="en-US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Observação de Uso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11" name="Gráfico 10" descr="Interface do Usuário/Experiência do Usuário com preenchimento sólido">
            <a:extLst>
              <a:ext uri="{FF2B5EF4-FFF2-40B4-BE49-F238E27FC236}">
                <a16:creationId xmlns:a16="http://schemas.microsoft.com/office/drawing/2014/main" id="{4851AA12-1ACF-440D-20F3-2F3A5FDDD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4529" y="1131310"/>
            <a:ext cx="1092678" cy="1092678"/>
          </a:xfrm>
          <a:prstGeom prst="rect">
            <a:avLst/>
          </a:prstGeom>
        </p:spPr>
      </p:pic>
      <p:pic>
        <p:nvPicPr>
          <p:cNvPr id="15" name="Gráfico 14" descr="Rede de usuários com preenchimento sólido">
            <a:extLst>
              <a:ext uri="{FF2B5EF4-FFF2-40B4-BE49-F238E27FC236}">
                <a16:creationId xmlns:a16="http://schemas.microsoft.com/office/drawing/2014/main" id="{A7695946-B704-3E80-F57E-8AF342CB1B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09031" y="586118"/>
            <a:ext cx="1092677" cy="1092677"/>
          </a:xfrm>
          <a:prstGeom prst="rect">
            <a:avLst/>
          </a:prstGeom>
        </p:spPr>
      </p:pic>
      <p:pic>
        <p:nvPicPr>
          <p:cNvPr id="18" name="Gráfico 17" descr="Design em camadas com preenchimento sólido">
            <a:extLst>
              <a:ext uri="{FF2B5EF4-FFF2-40B4-BE49-F238E27FC236}">
                <a16:creationId xmlns:a16="http://schemas.microsoft.com/office/drawing/2014/main" id="{C84DB5D7-DAAD-AACE-472A-5C110D586B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84562" y="2005349"/>
            <a:ext cx="1235749" cy="1235749"/>
          </a:xfrm>
          <a:prstGeom prst="rect">
            <a:avLst/>
          </a:prstGeom>
        </p:spPr>
      </p:pic>
      <p:pic>
        <p:nvPicPr>
          <p:cNvPr id="20" name="Gráfico 19" descr="Público-alvo estrutura de tópicos">
            <a:extLst>
              <a:ext uri="{FF2B5EF4-FFF2-40B4-BE49-F238E27FC236}">
                <a16:creationId xmlns:a16="http://schemas.microsoft.com/office/drawing/2014/main" id="{0E7D33FC-0D28-C401-DF39-1E54AD7259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6943" y="2089881"/>
            <a:ext cx="1446360" cy="14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52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/>
          </a:bodyPr>
          <a:lstStyle/>
          <a:p>
            <a:r>
              <a:rPr lang="pt-BR" sz="4800"/>
              <a:t>OBSERVAÇÃO DE USO</a:t>
            </a:r>
            <a:endParaRPr lang="en-US" sz="4800" dirty="0"/>
          </a:p>
        </p:txBody>
      </p:sp>
      <p:sp>
        <p:nvSpPr>
          <p:cNvPr id="10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2514600"/>
            <a:ext cx="6817743" cy="1279721"/>
          </a:xfrm>
        </p:spPr>
        <p:txBody>
          <a:bodyPr>
            <a:normAutofit fontScale="55000" lnSpcReduction="20000"/>
          </a:bodyPr>
          <a:lstStyle/>
          <a:p>
            <a:r>
              <a:rPr lang="pt-BR" dirty="0"/>
              <a:t>No método de observação de uso, convidaremos usuários reais a interagir com o site enquanto desempenham tarefas específicas. Observaremos como eles navegam, onde encontram dificuldades e como se sentem em relação à usabilidade geral. Registraremos os tempos de conclusão das tarefas, a frequência de cliques e outras métricas relevantes. Isso nos proporcionará insights valiosos sobre a experiência do usuário em um contexto real.</a:t>
            </a:r>
          </a:p>
          <a:p>
            <a:r>
              <a:rPr lang="pt-BR" dirty="0" err="1">
                <a:hlinkClick r:id="rId2"/>
              </a:rPr>
              <a:t>Forms</a:t>
            </a:r>
            <a:r>
              <a:rPr lang="pt-BR" dirty="0">
                <a:hlinkClick r:id="rId2"/>
              </a:rPr>
              <a:t> Google - Impressões do usuário</a:t>
            </a:r>
            <a:endParaRPr lang="en-US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Observação de Uso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11" name="Gráfico 10" descr="Interface do Usuário/Experiência do Usuário com preenchimento sólido">
            <a:extLst>
              <a:ext uri="{FF2B5EF4-FFF2-40B4-BE49-F238E27FC236}">
                <a16:creationId xmlns:a16="http://schemas.microsoft.com/office/drawing/2014/main" id="{4851AA12-1ACF-440D-20F3-2F3A5FDDD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4529" y="1131310"/>
            <a:ext cx="1092678" cy="1092678"/>
          </a:xfrm>
          <a:prstGeom prst="rect">
            <a:avLst/>
          </a:prstGeom>
        </p:spPr>
      </p:pic>
      <p:pic>
        <p:nvPicPr>
          <p:cNvPr id="15" name="Gráfico 14" descr="Rede de usuários com preenchimento sólido">
            <a:extLst>
              <a:ext uri="{FF2B5EF4-FFF2-40B4-BE49-F238E27FC236}">
                <a16:creationId xmlns:a16="http://schemas.microsoft.com/office/drawing/2014/main" id="{A7695946-B704-3E80-F57E-8AF342CB1B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09031" y="586118"/>
            <a:ext cx="1092677" cy="1092677"/>
          </a:xfrm>
          <a:prstGeom prst="rect">
            <a:avLst/>
          </a:prstGeom>
        </p:spPr>
      </p:pic>
      <p:pic>
        <p:nvPicPr>
          <p:cNvPr id="18" name="Gráfico 17" descr="Design em camadas com preenchimento sólido">
            <a:extLst>
              <a:ext uri="{FF2B5EF4-FFF2-40B4-BE49-F238E27FC236}">
                <a16:creationId xmlns:a16="http://schemas.microsoft.com/office/drawing/2014/main" id="{C84DB5D7-DAAD-AACE-472A-5C110D586B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84562" y="2005349"/>
            <a:ext cx="1235749" cy="1235749"/>
          </a:xfrm>
          <a:prstGeom prst="rect">
            <a:avLst/>
          </a:prstGeom>
        </p:spPr>
      </p:pic>
      <p:pic>
        <p:nvPicPr>
          <p:cNvPr id="20" name="Gráfico 19" descr="Público-alvo estrutura de tópicos">
            <a:extLst>
              <a:ext uri="{FF2B5EF4-FFF2-40B4-BE49-F238E27FC236}">
                <a16:creationId xmlns:a16="http://schemas.microsoft.com/office/drawing/2014/main" id="{0E7D33FC-0D28-C401-DF39-1E54AD7259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36943" y="2089881"/>
            <a:ext cx="1446360" cy="144636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26F5DE6-32FD-5AC4-D5A1-5938E22D10BA}"/>
              </a:ext>
            </a:extLst>
          </p:cNvPr>
          <p:cNvSpPr txBox="1"/>
          <p:nvPr/>
        </p:nvSpPr>
        <p:spPr>
          <a:xfrm>
            <a:off x="1066799" y="3844778"/>
            <a:ext cx="6094562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Realizar login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Acessar serviço para obter carteira digital de trânsito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Acessar serviço para consulta de placa veicular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Realizar solicitação nos canais de atendimento</a:t>
            </a:r>
            <a:endParaRPr lang="en-US" sz="1100" dirty="0"/>
          </a:p>
          <a:p>
            <a:pPr marL="342900" lvl="0" indent="-342900">
              <a:buFont typeface="+mj-lt"/>
              <a:buAutoNum type="arabicPeriod"/>
            </a:pPr>
            <a:r>
              <a:rPr lang="pt-BR" sz="1100" dirty="0"/>
              <a:t>Conhecer comentários de outros usuários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57928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/>
          </a:bodyPr>
          <a:lstStyle/>
          <a:p>
            <a:r>
              <a:rPr lang="pt-BR" sz="4800"/>
              <a:t>Usuário A</a:t>
            </a:r>
            <a:br>
              <a:rPr lang="pt-BR" sz="4800"/>
            </a:br>
            <a:endParaRPr lang="en-US" sz="4800" dirty="0"/>
          </a:p>
        </p:txBody>
      </p:sp>
      <p:sp>
        <p:nvSpPr>
          <p:cNvPr id="10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1876565"/>
            <a:ext cx="6817743" cy="1655289"/>
          </a:xfrm>
        </p:spPr>
        <p:txBody>
          <a:bodyPr>
            <a:normAutofit lnSpcReduction="10000"/>
          </a:bodyPr>
          <a:lstStyle/>
          <a:p>
            <a:r>
              <a:rPr lang="pt-BR" sz="1200"/>
              <a:t>Já possui conta no SISGOV? </a:t>
            </a:r>
            <a:r>
              <a:rPr lang="pt-BR" sz="1200" b="1"/>
              <a:t>Sim</a:t>
            </a:r>
          </a:p>
          <a:p>
            <a:r>
              <a:rPr lang="pt-BR" sz="1200"/>
              <a:t>Possui carro próprio? </a:t>
            </a:r>
            <a:r>
              <a:rPr lang="pt-BR" sz="1200" b="1"/>
              <a:t>Sim</a:t>
            </a:r>
          </a:p>
          <a:p>
            <a:r>
              <a:rPr lang="pt-BR" sz="1200"/>
              <a:t>Já acessou o site anteriormente? </a:t>
            </a:r>
            <a:r>
              <a:rPr lang="pt-BR" sz="1200" b="1"/>
              <a:t>Não</a:t>
            </a:r>
          </a:p>
          <a:p>
            <a:r>
              <a:rPr lang="pt-BR" sz="1200"/>
              <a:t>Tempo Total: </a:t>
            </a:r>
            <a:r>
              <a:rPr lang="pt-BR" sz="1200" b="1"/>
              <a:t>10:07 </a:t>
            </a:r>
          </a:p>
          <a:p>
            <a:r>
              <a:rPr lang="pt-BR" sz="1200"/>
              <a:t>Cliques: </a:t>
            </a:r>
            <a:r>
              <a:rPr lang="pt-BR" sz="1200" b="1"/>
              <a:t>75</a:t>
            </a:r>
            <a:endParaRPr lang="pt-BR" sz="1200" b="1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Observação de Uso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11" name="Gráfico 10" descr="Interface do Usuário/Experiência do Usuário com preenchimento sólido">
            <a:extLst>
              <a:ext uri="{FF2B5EF4-FFF2-40B4-BE49-F238E27FC236}">
                <a16:creationId xmlns:a16="http://schemas.microsoft.com/office/drawing/2014/main" id="{4851AA12-1ACF-440D-20F3-2F3A5FDD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4529" y="1131310"/>
            <a:ext cx="1092678" cy="1092678"/>
          </a:xfrm>
          <a:prstGeom prst="rect">
            <a:avLst/>
          </a:prstGeom>
        </p:spPr>
      </p:pic>
      <p:pic>
        <p:nvPicPr>
          <p:cNvPr id="15" name="Gráfico 14" descr="Rede de usuários com preenchimento sólido">
            <a:extLst>
              <a:ext uri="{FF2B5EF4-FFF2-40B4-BE49-F238E27FC236}">
                <a16:creationId xmlns:a16="http://schemas.microsoft.com/office/drawing/2014/main" id="{A7695946-B704-3E80-F57E-8AF342CB1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9031" y="586118"/>
            <a:ext cx="1092677" cy="1092677"/>
          </a:xfrm>
          <a:prstGeom prst="rect">
            <a:avLst/>
          </a:prstGeom>
        </p:spPr>
      </p:pic>
      <p:pic>
        <p:nvPicPr>
          <p:cNvPr id="18" name="Gráfico 17" descr="Design em camadas com preenchimento sólido">
            <a:extLst>
              <a:ext uri="{FF2B5EF4-FFF2-40B4-BE49-F238E27FC236}">
                <a16:creationId xmlns:a16="http://schemas.microsoft.com/office/drawing/2014/main" id="{C84DB5D7-DAAD-AACE-472A-5C110D586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84562" y="2005349"/>
            <a:ext cx="1235749" cy="1235749"/>
          </a:xfrm>
          <a:prstGeom prst="rect">
            <a:avLst/>
          </a:prstGeom>
        </p:spPr>
      </p:pic>
      <p:pic>
        <p:nvPicPr>
          <p:cNvPr id="20" name="Gráfico 19" descr="Público-alvo estrutura de tópicos">
            <a:extLst>
              <a:ext uri="{FF2B5EF4-FFF2-40B4-BE49-F238E27FC236}">
                <a16:creationId xmlns:a16="http://schemas.microsoft.com/office/drawing/2014/main" id="{0E7D33FC-0D28-C401-DF39-1E54AD7259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36943" y="2089881"/>
            <a:ext cx="1446360" cy="144636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26F5DE6-32FD-5AC4-D5A1-5938E22D10BA}"/>
              </a:ext>
            </a:extLst>
          </p:cNvPr>
          <p:cNvSpPr txBox="1"/>
          <p:nvPr/>
        </p:nvSpPr>
        <p:spPr>
          <a:xfrm>
            <a:off x="1066799" y="3872295"/>
            <a:ext cx="6094562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Realizar login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Acessar serviço para obter carteira digital de trânsito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Acessar serviço para consulta de placa veicular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Realizar solicitação nos canais de atendimento</a:t>
            </a:r>
            <a:endParaRPr lang="en-US" sz="1100" dirty="0"/>
          </a:p>
          <a:p>
            <a:pPr marL="342900" lvl="0" indent="-342900">
              <a:buFont typeface="+mj-lt"/>
              <a:buAutoNum type="arabicPeriod"/>
            </a:pPr>
            <a:r>
              <a:rPr lang="pt-BR" sz="1100" dirty="0"/>
              <a:t>Conhecer comentários de outros usuários</a:t>
            </a:r>
            <a:endParaRPr lang="en-US" sz="1100" dirty="0"/>
          </a:p>
        </p:txBody>
      </p:sp>
      <p:pic>
        <p:nvPicPr>
          <p:cNvPr id="3" name="Imagem 2" descr="Mulher sorrindo posando para foto&#10;&#10;Descrição gerada automaticamente">
            <a:extLst>
              <a:ext uri="{FF2B5EF4-FFF2-40B4-BE49-F238E27FC236}">
                <a16:creationId xmlns:a16="http://schemas.microsoft.com/office/drawing/2014/main" id="{081E1E3A-3EB9-9821-95EA-4A8510F7C9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684" y="701207"/>
            <a:ext cx="1324157" cy="1324157"/>
          </a:xfrm>
          <a:prstGeom prst="ellipse">
            <a:avLst/>
          </a:prstGeom>
          <a:ln w="38100" cap="rnd">
            <a:solidFill>
              <a:schemeClr val="tx2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90FAC9AD-F6DD-9DD8-857C-C2FCAD40AE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39149"/>
              </p:ext>
            </p:extLst>
          </p:nvPr>
        </p:nvGraphicFramePr>
        <p:xfrm>
          <a:off x="4536818" y="2355729"/>
          <a:ext cx="1385888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11" imgW="1386000" imgH="534600" progId="Package">
                  <p:embed/>
                </p:oleObj>
              </mc:Choice>
              <mc:Fallback>
                <p:oleObj name="Objeto de Shell de Gerenciador" showAsIcon="1" r:id="rId11" imgW="1386000" imgH="534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36818" y="2355729"/>
                        <a:ext cx="1385888" cy="534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2349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/>
          </a:bodyPr>
          <a:lstStyle/>
          <a:p>
            <a:r>
              <a:rPr lang="pt-BR" sz="4800" dirty="0"/>
              <a:t>Realizar Login</a:t>
            </a:r>
            <a:br>
              <a:rPr lang="pt-BR" sz="4800" dirty="0"/>
            </a:br>
            <a:endParaRPr lang="en-US" sz="4800" dirty="0"/>
          </a:p>
        </p:txBody>
      </p:sp>
      <p:sp>
        <p:nvSpPr>
          <p:cNvPr id="10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1876565"/>
            <a:ext cx="6817743" cy="1655289"/>
          </a:xfrm>
        </p:spPr>
        <p:txBody>
          <a:bodyPr>
            <a:normAutofit/>
          </a:bodyPr>
          <a:lstStyle/>
          <a:p>
            <a:r>
              <a:rPr lang="pt-BR" sz="1200" dirty="0"/>
              <a:t>Como o usuário já possuía usuário do SISGOV, foi fácil de identificar o campo logo assim que entrou no site. A área de login respeita os padrões estabelecidos em outras plataformas.</a:t>
            </a:r>
            <a:endParaRPr lang="pt-BR" sz="1200" b="1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Observação de Uso: Usuário A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11" name="Gráfico 10" descr="Interface do Usuário/Experiência do Usuário com preenchimento sólido">
            <a:extLst>
              <a:ext uri="{FF2B5EF4-FFF2-40B4-BE49-F238E27FC236}">
                <a16:creationId xmlns:a16="http://schemas.microsoft.com/office/drawing/2014/main" id="{4851AA12-1ACF-440D-20F3-2F3A5FDD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2603" y="4277499"/>
            <a:ext cx="1092678" cy="1092678"/>
          </a:xfrm>
          <a:prstGeom prst="rect">
            <a:avLst/>
          </a:prstGeom>
        </p:spPr>
      </p:pic>
      <p:pic>
        <p:nvPicPr>
          <p:cNvPr id="15" name="Gráfico 14" descr="Rede de usuários com preenchimento sólido">
            <a:extLst>
              <a:ext uri="{FF2B5EF4-FFF2-40B4-BE49-F238E27FC236}">
                <a16:creationId xmlns:a16="http://schemas.microsoft.com/office/drawing/2014/main" id="{A7695946-B704-3E80-F57E-8AF342CB1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5120" y="3731160"/>
            <a:ext cx="1092677" cy="1092677"/>
          </a:xfrm>
          <a:prstGeom prst="rect">
            <a:avLst/>
          </a:prstGeom>
        </p:spPr>
      </p:pic>
      <p:pic>
        <p:nvPicPr>
          <p:cNvPr id="18" name="Gráfico 17" descr="Design em camadas com preenchimento sólido">
            <a:extLst>
              <a:ext uri="{FF2B5EF4-FFF2-40B4-BE49-F238E27FC236}">
                <a16:creationId xmlns:a16="http://schemas.microsoft.com/office/drawing/2014/main" id="{C84DB5D7-DAAD-AACE-472A-5C110D586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4582" y="4804317"/>
            <a:ext cx="1235749" cy="1235749"/>
          </a:xfrm>
          <a:prstGeom prst="rect">
            <a:avLst/>
          </a:prstGeom>
        </p:spPr>
      </p:pic>
      <p:pic>
        <p:nvPicPr>
          <p:cNvPr id="20" name="Gráfico 19" descr="Público-alvo estrutura de tópicos">
            <a:extLst>
              <a:ext uri="{FF2B5EF4-FFF2-40B4-BE49-F238E27FC236}">
                <a16:creationId xmlns:a16="http://schemas.microsoft.com/office/drawing/2014/main" id="{0E7D33FC-0D28-C401-DF39-1E54AD7259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10756" y="5237211"/>
            <a:ext cx="1446360" cy="14463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16F496C-3C8F-C2A5-7C8F-D8C1283A20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839" y="2675515"/>
            <a:ext cx="3276579" cy="170932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C02498E-60B7-4FC2-E92D-753B75E333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1156" y="2662480"/>
            <a:ext cx="4523120" cy="165529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F0802FFF-9D71-302C-A14E-E9A499B6DD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798" y="4668407"/>
            <a:ext cx="6308787" cy="1230213"/>
          </a:xfrm>
          <a:prstGeom prst="rect">
            <a:avLst/>
          </a:prstGeom>
        </p:spPr>
      </p:pic>
      <p:sp>
        <p:nvSpPr>
          <p:cNvPr id="26" name="Subtitle 12">
            <a:extLst>
              <a:ext uri="{FF2B5EF4-FFF2-40B4-BE49-F238E27FC236}">
                <a16:creationId xmlns:a16="http://schemas.microsoft.com/office/drawing/2014/main" id="{A8D67DF4-50D3-89A5-4E54-C276327BFE70}"/>
              </a:ext>
            </a:extLst>
          </p:cNvPr>
          <p:cNvSpPr txBox="1">
            <a:spLocks/>
          </p:cNvSpPr>
          <p:nvPr/>
        </p:nvSpPr>
        <p:spPr>
          <a:xfrm>
            <a:off x="10420626" y="42146"/>
            <a:ext cx="6817743" cy="77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b="1" dirty="0"/>
              <a:t>Tempo:  </a:t>
            </a:r>
            <a:r>
              <a:rPr lang="pt-BR" sz="1200" dirty="0"/>
              <a:t>27 segundos</a:t>
            </a:r>
            <a:br>
              <a:rPr lang="pt-BR" sz="1200" dirty="0"/>
            </a:br>
            <a:r>
              <a:rPr lang="pt-BR" sz="1200" b="1" dirty="0"/>
              <a:t>Cliques: </a:t>
            </a:r>
            <a:r>
              <a:rPr lang="pt-BR" sz="1200" dirty="0"/>
              <a:t>7</a:t>
            </a:r>
            <a:endParaRPr lang="pt-BR" sz="1200" b="1" dirty="0"/>
          </a:p>
        </p:txBody>
      </p:sp>
    </p:spTree>
    <p:extLst>
      <p:ext uri="{BB962C8B-B14F-4D97-AF65-F5344CB8AC3E}">
        <p14:creationId xmlns:p14="http://schemas.microsoft.com/office/powerpoint/2010/main" val="311595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 dirty="0"/>
              <a:t>Acessar serviço para obter CRV</a:t>
            </a:r>
            <a:br>
              <a:rPr lang="pt-BR" sz="4800" dirty="0"/>
            </a:br>
            <a:endParaRPr lang="en-US" sz="4800" dirty="0"/>
          </a:p>
        </p:txBody>
      </p:sp>
      <p:sp>
        <p:nvSpPr>
          <p:cNvPr id="10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1876565"/>
            <a:ext cx="6817743" cy="1655289"/>
          </a:xfrm>
        </p:spPr>
        <p:txBody>
          <a:bodyPr>
            <a:normAutofit/>
          </a:bodyPr>
          <a:lstStyle/>
          <a:p>
            <a:r>
              <a:rPr lang="pt-BR" sz="1200" dirty="0"/>
              <a:t>O usuário optou por acessar o serviço através da caixa de pesquisa, com o objetivo de evitar a rolagem de tela. Não teve dificuldades durante a navegação.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Observação de Uso: Usuário A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11" name="Gráfico 10" descr="Interface do Usuário/Experiência do Usuário com preenchimento sólido">
            <a:extLst>
              <a:ext uri="{FF2B5EF4-FFF2-40B4-BE49-F238E27FC236}">
                <a16:creationId xmlns:a16="http://schemas.microsoft.com/office/drawing/2014/main" id="{4851AA12-1ACF-440D-20F3-2F3A5FDD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2603" y="4277499"/>
            <a:ext cx="1092678" cy="1092678"/>
          </a:xfrm>
          <a:prstGeom prst="rect">
            <a:avLst/>
          </a:prstGeom>
        </p:spPr>
      </p:pic>
      <p:pic>
        <p:nvPicPr>
          <p:cNvPr id="15" name="Gráfico 14" descr="Rede de usuários com preenchimento sólido">
            <a:extLst>
              <a:ext uri="{FF2B5EF4-FFF2-40B4-BE49-F238E27FC236}">
                <a16:creationId xmlns:a16="http://schemas.microsoft.com/office/drawing/2014/main" id="{A7695946-B704-3E80-F57E-8AF342CB1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5120" y="3731160"/>
            <a:ext cx="1092677" cy="1092677"/>
          </a:xfrm>
          <a:prstGeom prst="rect">
            <a:avLst/>
          </a:prstGeom>
        </p:spPr>
      </p:pic>
      <p:pic>
        <p:nvPicPr>
          <p:cNvPr id="18" name="Gráfico 17" descr="Design em camadas com preenchimento sólido">
            <a:extLst>
              <a:ext uri="{FF2B5EF4-FFF2-40B4-BE49-F238E27FC236}">
                <a16:creationId xmlns:a16="http://schemas.microsoft.com/office/drawing/2014/main" id="{C84DB5D7-DAAD-AACE-472A-5C110D586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4582" y="4804317"/>
            <a:ext cx="1235749" cy="1235749"/>
          </a:xfrm>
          <a:prstGeom prst="rect">
            <a:avLst/>
          </a:prstGeom>
        </p:spPr>
      </p:pic>
      <p:pic>
        <p:nvPicPr>
          <p:cNvPr id="20" name="Gráfico 19" descr="Público-alvo estrutura de tópicos">
            <a:extLst>
              <a:ext uri="{FF2B5EF4-FFF2-40B4-BE49-F238E27FC236}">
                <a16:creationId xmlns:a16="http://schemas.microsoft.com/office/drawing/2014/main" id="{0E7D33FC-0D28-C401-DF39-1E54AD7259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10756" y="5237211"/>
            <a:ext cx="1446360" cy="1446360"/>
          </a:xfrm>
          <a:prstGeom prst="rect">
            <a:avLst/>
          </a:prstGeom>
        </p:spPr>
      </p:pic>
      <p:sp>
        <p:nvSpPr>
          <p:cNvPr id="26" name="Subtitle 12">
            <a:extLst>
              <a:ext uri="{FF2B5EF4-FFF2-40B4-BE49-F238E27FC236}">
                <a16:creationId xmlns:a16="http://schemas.microsoft.com/office/drawing/2014/main" id="{A8D67DF4-50D3-89A5-4E54-C276327BFE70}"/>
              </a:ext>
            </a:extLst>
          </p:cNvPr>
          <p:cNvSpPr txBox="1">
            <a:spLocks/>
          </p:cNvSpPr>
          <p:nvPr/>
        </p:nvSpPr>
        <p:spPr>
          <a:xfrm>
            <a:off x="10335120" y="0"/>
            <a:ext cx="6817743" cy="77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b="1" dirty="0"/>
              <a:t>Tempo:  </a:t>
            </a:r>
            <a:r>
              <a:rPr lang="pt-BR" sz="1200" dirty="0"/>
              <a:t>49 segundos</a:t>
            </a:r>
            <a:br>
              <a:rPr lang="pt-BR" sz="1200" dirty="0"/>
            </a:br>
            <a:r>
              <a:rPr lang="pt-BR" sz="1200" b="1" dirty="0"/>
              <a:t>Cliques: </a:t>
            </a:r>
            <a:r>
              <a:rPr lang="pt-BR" sz="1200" dirty="0"/>
              <a:t>5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A5B2F3-90D0-C9C4-7A99-8B772AEE67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496" y="2821683"/>
            <a:ext cx="3608069" cy="85064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17128D6-9F5D-B0E4-3C05-8A7BB153EB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9598" y="3706258"/>
            <a:ext cx="3556978" cy="171940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C6A984E-218F-CA38-B883-64A959D138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8471" y="2682643"/>
            <a:ext cx="3376096" cy="1694067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4CBFB9B9-A167-C8C5-D7F9-CC91865D71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7351" y="4471458"/>
            <a:ext cx="3339108" cy="199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05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 dirty="0"/>
              <a:t>Consulta da placa veicular</a:t>
            </a:r>
            <a:br>
              <a:rPr lang="pt-BR" sz="4800" dirty="0"/>
            </a:br>
            <a:endParaRPr lang="en-US" sz="4800" dirty="0"/>
          </a:p>
        </p:txBody>
      </p:sp>
      <p:sp>
        <p:nvSpPr>
          <p:cNvPr id="10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1876565"/>
            <a:ext cx="6817743" cy="1655289"/>
          </a:xfrm>
        </p:spPr>
        <p:txBody>
          <a:bodyPr>
            <a:normAutofit/>
          </a:bodyPr>
          <a:lstStyle/>
          <a:p>
            <a:r>
              <a:rPr lang="pt-BR" sz="1200" dirty="0"/>
              <a:t>O usuário optou por acessar o serviço através da caixa de pesquisa, com o objetivo de evitar a rolagem de tela. Encontrou dificuldades de achar a opção desejada pois ao clicar na tela iniciar, foi levada para uma outra tela onde teve que buscar a opção “Consultar a placa veicular” novamente, e essa opção não estava visível, foi necessário navegar.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Observação de Uso: Usuário A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11" name="Gráfico 10" descr="Interface do Usuário/Experiência do Usuário com preenchimento sólido">
            <a:extLst>
              <a:ext uri="{FF2B5EF4-FFF2-40B4-BE49-F238E27FC236}">
                <a16:creationId xmlns:a16="http://schemas.microsoft.com/office/drawing/2014/main" id="{4851AA12-1ACF-440D-20F3-2F3A5FDD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2603" y="4277499"/>
            <a:ext cx="1092678" cy="1092678"/>
          </a:xfrm>
          <a:prstGeom prst="rect">
            <a:avLst/>
          </a:prstGeom>
        </p:spPr>
      </p:pic>
      <p:pic>
        <p:nvPicPr>
          <p:cNvPr id="15" name="Gráfico 14" descr="Rede de usuários com preenchimento sólido">
            <a:extLst>
              <a:ext uri="{FF2B5EF4-FFF2-40B4-BE49-F238E27FC236}">
                <a16:creationId xmlns:a16="http://schemas.microsoft.com/office/drawing/2014/main" id="{A7695946-B704-3E80-F57E-8AF342CB1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5120" y="3731160"/>
            <a:ext cx="1092677" cy="1092677"/>
          </a:xfrm>
          <a:prstGeom prst="rect">
            <a:avLst/>
          </a:prstGeom>
        </p:spPr>
      </p:pic>
      <p:pic>
        <p:nvPicPr>
          <p:cNvPr id="18" name="Gráfico 17" descr="Design em camadas com preenchimento sólido">
            <a:extLst>
              <a:ext uri="{FF2B5EF4-FFF2-40B4-BE49-F238E27FC236}">
                <a16:creationId xmlns:a16="http://schemas.microsoft.com/office/drawing/2014/main" id="{C84DB5D7-DAAD-AACE-472A-5C110D586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4582" y="4804317"/>
            <a:ext cx="1235749" cy="1235749"/>
          </a:xfrm>
          <a:prstGeom prst="rect">
            <a:avLst/>
          </a:prstGeom>
        </p:spPr>
      </p:pic>
      <p:pic>
        <p:nvPicPr>
          <p:cNvPr id="20" name="Gráfico 19" descr="Público-alvo estrutura de tópicos">
            <a:extLst>
              <a:ext uri="{FF2B5EF4-FFF2-40B4-BE49-F238E27FC236}">
                <a16:creationId xmlns:a16="http://schemas.microsoft.com/office/drawing/2014/main" id="{0E7D33FC-0D28-C401-DF39-1E54AD7259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10756" y="5237211"/>
            <a:ext cx="1446360" cy="1446360"/>
          </a:xfrm>
          <a:prstGeom prst="rect">
            <a:avLst/>
          </a:prstGeom>
        </p:spPr>
      </p:pic>
      <p:sp>
        <p:nvSpPr>
          <p:cNvPr id="26" name="Subtitle 12">
            <a:extLst>
              <a:ext uri="{FF2B5EF4-FFF2-40B4-BE49-F238E27FC236}">
                <a16:creationId xmlns:a16="http://schemas.microsoft.com/office/drawing/2014/main" id="{A8D67DF4-50D3-89A5-4E54-C276327BFE70}"/>
              </a:ext>
            </a:extLst>
          </p:cNvPr>
          <p:cNvSpPr txBox="1">
            <a:spLocks/>
          </p:cNvSpPr>
          <p:nvPr/>
        </p:nvSpPr>
        <p:spPr>
          <a:xfrm>
            <a:off x="9816914" y="42146"/>
            <a:ext cx="6817743" cy="77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b="1" dirty="0"/>
              <a:t>Tempo:  </a:t>
            </a:r>
            <a:r>
              <a:rPr lang="pt-BR" sz="1200" dirty="0"/>
              <a:t>2 min e 27 segundos</a:t>
            </a:r>
            <a:br>
              <a:rPr lang="pt-BR" sz="1200" dirty="0"/>
            </a:br>
            <a:r>
              <a:rPr lang="pt-BR" sz="1200" b="1" dirty="0"/>
              <a:t>Cliques: </a:t>
            </a:r>
            <a:r>
              <a:rPr lang="pt-BR" sz="1200" dirty="0"/>
              <a:t>15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C2B251-D755-0EF8-02CC-218C9A17DA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797" y="2951433"/>
            <a:ext cx="3611536" cy="52301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BF2F68A-DD4B-481D-D8E5-E3EA02D597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07089" y="2900184"/>
            <a:ext cx="2972797" cy="14299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F9C199B-78B4-7F00-1F06-5FF39081B3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2445" y="3474452"/>
            <a:ext cx="2972797" cy="160553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8FF1086-3305-5E8F-D7DB-E87DBCD1F2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7089" y="4223288"/>
            <a:ext cx="3256948" cy="100357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91522538-7350-3008-73D1-EB00EDC10E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2445" y="5307462"/>
            <a:ext cx="2033724" cy="1543451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A5374B2E-466C-CFA6-4261-E1E73AC85C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40571" y="5554312"/>
            <a:ext cx="2972797" cy="10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0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 dirty="0"/>
              <a:t>Solicitação nos canais de atendimento</a:t>
            </a:r>
            <a:br>
              <a:rPr lang="pt-BR" sz="4800" dirty="0"/>
            </a:br>
            <a:endParaRPr lang="en-US" sz="4800" dirty="0"/>
          </a:p>
        </p:txBody>
      </p:sp>
      <p:sp>
        <p:nvSpPr>
          <p:cNvPr id="10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1876565"/>
            <a:ext cx="6817743" cy="1655289"/>
          </a:xfrm>
        </p:spPr>
        <p:txBody>
          <a:bodyPr>
            <a:normAutofit fontScale="77500" lnSpcReduction="20000"/>
          </a:bodyPr>
          <a:lstStyle/>
          <a:p>
            <a:r>
              <a:rPr lang="pt-BR" sz="1200" dirty="0"/>
              <a:t>O usuário optou por acessar o serviço através da caixa de pesquisa, porém não obteve sucesso na busca, teve que voltar para a tela inicial e fazer a rolagem até achar a opção de solicitação.</a:t>
            </a:r>
          </a:p>
          <a:p>
            <a:r>
              <a:rPr lang="pt-BR" sz="1200" dirty="0"/>
              <a:t>Ao clicar em solicitação ele foi jogado para uma tela de erro: NET:ERR_CERT_COMMON_NAME_INVALID, sendo necessário clicar em “avançado” para prosseguir.</a:t>
            </a:r>
          </a:p>
          <a:p>
            <a:r>
              <a:rPr lang="pt-BR" sz="1200" dirty="0"/>
              <a:t>Em seguida foi levado para uma tela onde as mesmas opções se repetem, foi necessário clicar novamente em solicitação.</a:t>
            </a:r>
          </a:p>
          <a:p>
            <a:r>
              <a:rPr lang="pt-BR" sz="1200" dirty="0"/>
              <a:t>Na tela de solicitação, o usuário se mostrou confusa com a barra de pesquisa, onde clicou várias vezes esperando que a barra de opções descesse.</a:t>
            </a:r>
          </a:p>
          <a:p>
            <a:endParaRPr lang="pt-BR" sz="1200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Observação de Uso: Usuário A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18" name="Gráfico 17" descr="Design em camadas com preenchimento sólido">
            <a:extLst>
              <a:ext uri="{FF2B5EF4-FFF2-40B4-BE49-F238E27FC236}">
                <a16:creationId xmlns:a16="http://schemas.microsoft.com/office/drawing/2014/main" id="{C84DB5D7-DAAD-AACE-472A-5C110D586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4582" y="4804317"/>
            <a:ext cx="1235749" cy="1235749"/>
          </a:xfrm>
          <a:prstGeom prst="rect">
            <a:avLst/>
          </a:prstGeom>
        </p:spPr>
      </p:pic>
      <p:sp>
        <p:nvSpPr>
          <p:cNvPr id="26" name="Subtitle 12">
            <a:extLst>
              <a:ext uri="{FF2B5EF4-FFF2-40B4-BE49-F238E27FC236}">
                <a16:creationId xmlns:a16="http://schemas.microsoft.com/office/drawing/2014/main" id="{A8D67DF4-50D3-89A5-4E54-C276327BFE70}"/>
              </a:ext>
            </a:extLst>
          </p:cNvPr>
          <p:cNvSpPr txBox="1">
            <a:spLocks/>
          </p:cNvSpPr>
          <p:nvPr/>
        </p:nvSpPr>
        <p:spPr>
          <a:xfrm>
            <a:off x="9809087" y="74217"/>
            <a:ext cx="6817743" cy="77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b="1" dirty="0"/>
              <a:t>Tempo:  </a:t>
            </a:r>
            <a:r>
              <a:rPr lang="pt-BR" sz="1200" dirty="0"/>
              <a:t>3 min e 50 segundos</a:t>
            </a:r>
            <a:br>
              <a:rPr lang="pt-BR" sz="1200" dirty="0"/>
            </a:br>
            <a:r>
              <a:rPr lang="pt-BR" sz="1200" b="1" dirty="0"/>
              <a:t>Cliques: </a:t>
            </a:r>
            <a:r>
              <a:rPr lang="pt-BR" sz="1200" dirty="0"/>
              <a:t>30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D0DE06-E96A-88BA-8910-6097AED13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98" y="3429000"/>
            <a:ext cx="3588601" cy="92370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EE4860B-2223-1516-C772-BDF84DDAA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511" y="3246508"/>
            <a:ext cx="3167180" cy="112513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6C81639-78A7-8F47-09CC-1959E31378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845" y="4467880"/>
            <a:ext cx="3309158" cy="115045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9AC70A6-A188-BE53-0DB9-F0559CC38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5198" y="4386905"/>
            <a:ext cx="1656624" cy="92370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3EAE709-B4D3-0D90-9032-39E88083F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996" y="5618330"/>
            <a:ext cx="2879615" cy="1205076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F2FB2375-6F43-31E4-690B-5B845D7C2C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8242" y="5370177"/>
            <a:ext cx="2142140" cy="138354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3CB7BA6D-698D-4B87-D321-CF1F60D1F9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0247" y="2844124"/>
            <a:ext cx="2316627" cy="185247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915E6CB2-72D1-AD8A-609E-3BE1ED5C07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7207" y="4895070"/>
            <a:ext cx="2589670" cy="1788501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D47D99DC-E097-0513-A1BA-E0B99BAAA3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82042" y="4804317"/>
            <a:ext cx="2039528" cy="139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64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99" y="1237899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 dirty="0"/>
              <a:t>Conhecer comentários de outros usuários</a:t>
            </a:r>
            <a:br>
              <a:rPr lang="pt-BR" sz="4800" dirty="0"/>
            </a:br>
            <a:endParaRPr lang="en-US" sz="4800" dirty="0"/>
          </a:p>
        </p:txBody>
      </p:sp>
      <p:sp>
        <p:nvSpPr>
          <p:cNvPr id="10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2220747"/>
            <a:ext cx="6817743" cy="1655289"/>
          </a:xfrm>
        </p:spPr>
        <p:txBody>
          <a:bodyPr>
            <a:normAutofit fontScale="92500" lnSpcReduction="10000"/>
          </a:bodyPr>
          <a:lstStyle/>
          <a:p>
            <a:r>
              <a:rPr lang="pt-BR" sz="1200" dirty="0"/>
              <a:t>O usuário teve dificuldade para voltar a tela inicial de transportes, sendo necessário colocar o endereço do website novamente.</a:t>
            </a:r>
          </a:p>
          <a:p>
            <a:r>
              <a:rPr lang="pt-BR" sz="1200" dirty="0"/>
              <a:t>Utilizou a barra de pesquisa para acessar o serviço de “CRV Digital” para obter os comentários.</a:t>
            </a:r>
          </a:p>
          <a:p>
            <a:r>
              <a:rPr lang="pt-BR" sz="1200" dirty="0"/>
              <a:t>Se frustrou, pois ao chegar na tela desejada não era possível acessar os comentários, apenas a avaliação geral (média) e o total de avaliações.</a:t>
            </a:r>
          </a:p>
          <a:p>
            <a:r>
              <a:rPr lang="pt-BR" sz="1200" dirty="0"/>
              <a:t>Tentou acessar de outra forma a tela, pesquisando na página inicial e rodapé, mas sem sucesso.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Observação de Uso: Usuário A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11" name="Gráfico 10" descr="Interface do Usuário/Experiência do Usuário com preenchimento sólido">
            <a:extLst>
              <a:ext uri="{FF2B5EF4-FFF2-40B4-BE49-F238E27FC236}">
                <a16:creationId xmlns:a16="http://schemas.microsoft.com/office/drawing/2014/main" id="{4851AA12-1ACF-440D-20F3-2F3A5FDD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2603" y="4277499"/>
            <a:ext cx="1092678" cy="1092678"/>
          </a:xfrm>
          <a:prstGeom prst="rect">
            <a:avLst/>
          </a:prstGeom>
        </p:spPr>
      </p:pic>
      <p:pic>
        <p:nvPicPr>
          <p:cNvPr id="15" name="Gráfico 14" descr="Rede de usuários com preenchimento sólido">
            <a:extLst>
              <a:ext uri="{FF2B5EF4-FFF2-40B4-BE49-F238E27FC236}">
                <a16:creationId xmlns:a16="http://schemas.microsoft.com/office/drawing/2014/main" id="{A7695946-B704-3E80-F57E-8AF342CB1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5120" y="3731160"/>
            <a:ext cx="1092677" cy="1092677"/>
          </a:xfrm>
          <a:prstGeom prst="rect">
            <a:avLst/>
          </a:prstGeom>
        </p:spPr>
      </p:pic>
      <p:pic>
        <p:nvPicPr>
          <p:cNvPr id="18" name="Gráfico 17" descr="Design em camadas com preenchimento sólido">
            <a:extLst>
              <a:ext uri="{FF2B5EF4-FFF2-40B4-BE49-F238E27FC236}">
                <a16:creationId xmlns:a16="http://schemas.microsoft.com/office/drawing/2014/main" id="{C84DB5D7-DAAD-AACE-472A-5C110D586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4582" y="4804317"/>
            <a:ext cx="1235749" cy="1235749"/>
          </a:xfrm>
          <a:prstGeom prst="rect">
            <a:avLst/>
          </a:prstGeom>
        </p:spPr>
      </p:pic>
      <p:pic>
        <p:nvPicPr>
          <p:cNvPr id="20" name="Gráfico 19" descr="Público-alvo estrutura de tópicos">
            <a:extLst>
              <a:ext uri="{FF2B5EF4-FFF2-40B4-BE49-F238E27FC236}">
                <a16:creationId xmlns:a16="http://schemas.microsoft.com/office/drawing/2014/main" id="{0E7D33FC-0D28-C401-DF39-1E54AD7259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10756" y="5237211"/>
            <a:ext cx="1446360" cy="1446360"/>
          </a:xfrm>
          <a:prstGeom prst="rect">
            <a:avLst/>
          </a:prstGeom>
        </p:spPr>
      </p:pic>
      <p:sp>
        <p:nvSpPr>
          <p:cNvPr id="26" name="Subtitle 12">
            <a:extLst>
              <a:ext uri="{FF2B5EF4-FFF2-40B4-BE49-F238E27FC236}">
                <a16:creationId xmlns:a16="http://schemas.microsoft.com/office/drawing/2014/main" id="{A8D67DF4-50D3-89A5-4E54-C276327BFE70}"/>
              </a:ext>
            </a:extLst>
          </p:cNvPr>
          <p:cNvSpPr txBox="1">
            <a:spLocks/>
          </p:cNvSpPr>
          <p:nvPr/>
        </p:nvSpPr>
        <p:spPr>
          <a:xfrm>
            <a:off x="9982201" y="42146"/>
            <a:ext cx="6817743" cy="77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b="1" dirty="0"/>
              <a:t>Tempo:  </a:t>
            </a:r>
            <a:r>
              <a:rPr lang="pt-BR" sz="1200" dirty="0"/>
              <a:t>3 min e 1 segundos</a:t>
            </a:r>
            <a:br>
              <a:rPr lang="pt-BR" sz="1200" dirty="0"/>
            </a:br>
            <a:r>
              <a:rPr lang="pt-BR" sz="1200" b="1" dirty="0"/>
              <a:t>Cliques: </a:t>
            </a:r>
            <a:r>
              <a:rPr lang="pt-BR" sz="1200" dirty="0"/>
              <a:t>18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F0E147-772B-12EE-A922-F5DED41F4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3137" y="3816453"/>
            <a:ext cx="3083628" cy="148154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8171265-D37B-8C4F-21FC-D1018C9FA4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4391" y="3816453"/>
            <a:ext cx="3375916" cy="160418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0EE6095-FC25-F414-0F94-148D946A23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3137" y="5471742"/>
            <a:ext cx="3532874" cy="95239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B98203F-8BB6-6DEF-1752-1B83D43DDD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6036" y="5471742"/>
            <a:ext cx="1575190" cy="105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73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/>
          </a:bodyPr>
          <a:lstStyle/>
          <a:p>
            <a:r>
              <a:rPr lang="pt-BR" sz="4800"/>
              <a:t>Usuário B</a:t>
            </a:r>
            <a:br>
              <a:rPr lang="pt-BR" sz="4800"/>
            </a:br>
            <a:endParaRPr lang="en-US" sz="4800" dirty="0"/>
          </a:p>
        </p:txBody>
      </p:sp>
      <p:sp>
        <p:nvSpPr>
          <p:cNvPr id="10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1876565"/>
            <a:ext cx="6817743" cy="1655289"/>
          </a:xfrm>
        </p:spPr>
        <p:txBody>
          <a:bodyPr>
            <a:normAutofit lnSpcReduction="10000"/>
          </a:bodyPr>
          <a:lstStyle/>
          <a:p>
            <a:r>
              <a:rPr lang="pt-BR" sz="1200"/>
              <a:t>Já possui conta no SISGOV? </a:t>
            </a:r>
            <a:r>
              <a:rPr lang="pt-BR" sz="1200" b="1"/>
              <a:t>Sim</a:t>
            </a:r>
          </a:p>
          <a:p>
            <a:r>
              <a:rPr lang="pt-BR" sz="1200"/>
              <a:t>Possui carro próprio? </a:t>
            </a:r>
            <a:r>
              <a:rPr lang="pt-BR" sz="1200" b="1"/>
              <a:t>Sim</a:t>
            </a:r>
          </a:p>
          <a:p>
            <a:r>
              <a:rPr lang="pt-BR" sz="1200"/>
              <a:t>Já acessou o site anteriormente? </a:t>
            </a:r>
            <a:r>
              <a:rPr lang="pt-BR" sz="1200" b="1"/>
              <a:t>Sim</a:t>
            </a:r>
          </a:p>
          <a:p>
            <a:r>
              <a:rPr lang="pt-BR" sz="1200"/>
              <a:t>Tempo Total: </a:t>
            </a:r>
            <a:r>
              <a:rPr lang="pt-BR" sz="1200" b="1"/>
              <a:t>07:27 </a:t>
            </a:r>
          </a:p>
          <a:p>
            <a:r>
              <a:rPr lang="pt-BR" sz="1200"/>
              <a:t>Cliques: </a:t>
            </a:r>
            <a:r>
              <a:rPr lang="pt-BR" sz="1200" b="1"/>
              <a:t>54</a:t>
            </a:r>
            <a:endParaRPr lang="pt-BR" sz="1200" b="1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Observação de Uso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11" name="Gráfico 10" descr="Interface do Usuário/Experiência do Usuário com preenchimento sólido">
            <a:extLst>
              <a:ext uri="{FF2B5EF4-FFF2-40B4-BE49-F238E27FC236}">
                <a16:creationId xmlns:a16="http://schemas.microsoft.com/office/drawing/2014/main" id="{4851AA12-1ACF-440D-20F3-2F3A5FDD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4529" y="1131310"/>
            <a:ext cx="1092678" cy="1092678"/>
          </a:xfrm>
          <a:prstGeom prst="rect">
            <a:avLst/>
          </a:prstGeom>
        </p:spPr>
      </p:pic>
      <p:pic>
        <p:nvPicPr>
          <p:cNvPr id="15" name="Gráfico 14" descr="Rede de usuários com preenchimento sólido">
            <a:extLst>
              <a:ext uri="{FF2B5EF4-FFF2-40B4-BE49-F238E27FC236}">
                <a16:creationId xmlns:a16="http://schemas.microsoft.com/office/drawing/2014/main" id="{A7695946-B704-3E80-F57E-8AF342CB1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9031" y="586118"/>
            <a:ext cx="1092677" cy="1092677"/>
          </a:xfrm>
          <a:prstGeom prst="rect">
            <a:avLst/>
          </a:prstGeom>
        </p:spPr>
      </p:pic>
      <p:pic>
        <p:nvPicPr>
          <p:cNvPr id="18" name="Gráfico 17" descr="Design em camadas com preenchimento sólido">
            <a:extLst>
              <a:ext uri="{FF2B5EF4-FFF2-40B4-BE49-F238E27FC236}">
                <a16:creationId xmlns:a16="http://schemas.microsoft.com/office/drawing/2014/main" id="{C84DB5D7-DAAD-AACE-472A-5C110D586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84562" y="2005349"/>
            <a:ext cx="1235749" cy="1235749"/>
          </a:xfrm>
          <a:prstGeom prst="rect">
            <a:avLst/>
          </a:prstGeom>
        </p:spPr>
      </p:pic>
      <p:pic>
        <p:nvPicPr>
          <p:cNvPr id="20" name="Gráfico 19" descr="Público-alvo estrutura de tópicos">
            <a:extLst>
              <a:ext uri="{FF2B5EF4-FFF2-40B4-BE49-F238E27FC236}">
                <a16:creationId xmlns:a16="http://schemas.microsoft.com/office/drawing/2014/main" id="{0E7D33FC-0D28-C401-DF39-1E54AD7259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36943" y="2089881"/>
            <a:ext cx="1446360" cy="144636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26F5DE6-32FD-5AC4-D5A1-5938E22D10BA}"/>
              </a:ext>
            </a:extLst>
          </p:cNvPr>
          <p:cNvSpPr txBox="1"/>
          <p:nvPr/>
        </p:nvSpPr>
        <p:spPr>
          <a:xfrm>
            <a:off x="1066799" y="3872295"/>
            <a:ext cx="6094562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Realizar login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Acessar serviço para obter carteira digital de trânsito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Acessar serviço para consulta de placa veicular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Realizar solicitação nos canais de atendimento</a:t>
            </a:r>
            <a:endParaRPr lang="en-US" sz="1100" dirty="0"/>
          </a:p>
          <a:p>
            <a:pPr marL="342900" lvl="0" indent="-342900">
              <a:buFont typeface="+mj-lt"/>
              <a:buAutoNum type="arabicPeriod"/>
            </a:pPr>
            <a:r>
              <a:rPr lang="pt-BR" sz="1100" dirty="0"/>
              <a:t>Conhecer comentários de outros usuários</a:t>
            </a:r>
            <a:endParaRPr lang="en-US" sz="1100" dirty="0"/>
          </a:p>
        </p:txBody>
      </p:sp>
      <p:pic>
        <p:nvPicPr>
          <p:cNvPr id="4" name="Imagem 3" descr="Homem sorrindo posando para foto&#10;&#10;Descrição gerada automaticamente">
            <a:extLst>
              <a:ext uri="{FF2B5EF4-FFF2-40B4-BE49-F238E27FC236}">
                <a16:creationId xmlns:a16="http://schemas.microsoft.com/office/drawing/2014/main" id="{E471AA3F-3048-1E31-650D-E9513301C7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19" y="701207"/>
            <a:ext cx="1324158" cy="1324157"/>
          </a:xfrm>
          <a:prstGeom prst="ellipse">
            <a:avLst/>
          </a:prstGeom>
          <a:ln w="38100" cap="rnd">
            <a:solidFill>
              <a:schemeClr val="tx2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23" name="Objeto 22">
            <a:extLst>
              <a:ext uri="{FF2B5EF4-FFF2-40B4-BE49-F238E27FC236}">
                <a16:creationId xmlns:a16="http://schemas.microsoft.com/office/drawing/2014/main" id="{8900A329-287F-B915-FD03-C697ECB623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722979"/>
              </p:ext>
            </p:extLst>
          </p:nvPr>
        </p:nvGraphicFramePr>
        <p:xfrm>
          <a:off x="4560379" y="2271150"/>
          <a:ext cx="1366838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11" imgW="1366200" imgH="534600" progId="Package">
                  <p:embed/>
                </p:oleObj>
              </mc:Choice>
              <mc:Fallback>
                <p:oleObj name="Objeto de Shell de Gerenciador" showAsIcon="1" r:id="rId11" imgW="1366200" imgH="534600" progId="Package">
                  <p:embed/>
                  <p:pic>
                    <p:nvPicPr>
                      <p:cNvPr id="23" name="Objeto 22">
                        <a:extLst>
                          <a:ext uri="{FF2B5EF4-FFF2-40B4-BE49-F238E27FC236}">
                            <a16:creationId xmlns:a16="http://schemas.microsoft.com/office/drawing/2014/main" id="{8900A329-287F-B915-FD03-C697ECB623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60379" y="2271150"/>
                        <a:ext cx="1366838" cy="534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383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/>
          </a:bodyPr>
          <a:lstStyle/>
          <a:p>
            <a:r>
              <a:rPr lang="pt-BR" sz="4800" dirty="0"/>
              <a:t>Realizar Login</a:t>
            </a:r>
            <a:br>
              <a:rPr lang="pt-BR" sz="4800" dirty="0"/>
            </a:br>
            <a:endParaRPr lang="en-US" sz="4800" dirty="0"/>
          </a:p>
        </p:txBody>
      </p:sp>
      <p:sp>
        <p:nvSpPr>
          <p:cNvPr id="10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1876565"/>
            <a:ext cx="6817743" cy="1655289"/>
          </a:xfrm>
        </p:spPr>
        <p:txBody>
          <a:bodyPr>
            <a:normAutofit/>
          </a:bodyPr>
          <a:lstStyle/>
          <a:p>
            <a:r>
              <a:rPr lang="pt-BR" sz="1200" dirty="0"/>
              <a:t>Como a usuário já possuía usuário do SISGOV, foi fácil de identificar o campo logo assim que entrou no site. A área de login respeita os padrões estabelecidos em outras plataformas.</a:t>
            </a:r>
            <a:endParaRPr lang="pt-BR" sz="1200" b="1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Observação de Uso: Usuário B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11" name="Gráfico 10" descr="Interface do Usuário/Experiência do Usuário com preenchimento sólido">
            <a:extLst>
              <a:ext uri="{FF2B5EF4-FFF2-40B4-BE49-F238E27FC236}">
                <a16:creationId xmlns:a16="http://schemas.microsoft.com/office/drawing/2014/main" id="{4851AA12-1ACF-440D-20F3-2F3A5FDD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2603" y="4277499"/>
            <a:ext cx="1092678" cy="1092678"/>
          </a:xfrm>
          <a:prstGeom prst="rect">
            <a:avLst/>
          </a:prstGeom>
        </p:spPr>
      </p:pic>
      <p:pic>
        <p:nvPicPr>
          <p:cNvPr id="15" name="Gráfico 14" descr="Rede de usuários com preenchimento sólido">
            <a:extLst>
              <a:ext uri="{FF2B5EF4-FFF2-40B4-BE49-F238E27FC236}">
                <a16:creationId xmlns:a16="http://schemas.microsoft.com/office/drawing/2014/main" id="{A7695946-B704-3E80-F57E-8AF342CB1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5120" y="3731160"/>
            <a:ext cx="1092677" cy="1092677"/>
          </a:xfrm>
          <a:prstGeom prst="rect">
            <a:avLst/>
          </a:prstGeom>
        </p:spPr>
      </p:pic>
      <p:pic>
        <p:nvPicPr>
          <p:cNvPr id="18" name="Gráfico 17" descr="Design em camadas com preenchimento sólido">
            <a:extLst>
              <a:ext uri="{FF2B5EF4-FFF2-40B4-BE49-F238E27FC236}">
                <a16:creationId xmlns:a16="http://schemas.microsoft.com/office/drawing/2014/main" id="{C84DB5D7-DAAD-AACE-472A-5C110D586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4582" y="4804317"/>
            <a:ext cx="1235749" cy="123574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16F496C-3C8F-C2A5-7C8F-D8C1283A20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839" y="2675515"/>
            <a:ext cx="3276579" cy="170932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C02498E-60B7-4FC2-E92D-753B75E33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1156" y="2662480"/>
            <a:ext cx="4523120" cy="165529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F0802FFF-9D71-302C-A14E-E9A499B6DD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798" y="4668407"/>
            <a:ext cx="6308787" cy="1230213"/>
          </a:xfrm>
          <a:prstGeom prst="rect">
            <a:avLst/>
          </a:prstGeom>
        </p:spPr>
      </p:pic>
      <p:sp>
        <p:nvSpPr>
          <p:cNvPr id="26" name="Subtitle 12">
            <a:extLst>
              <a:ext uri="{FF2B5EF4-FFF2-40B4-BE49-F238E27FC236}">
                <a16:creationId xmlns:a16="http://schemas.microsoft.com/office/drawing/2014/main" id="{A8D67DF4-50D3-89A5-4E54-C276327BFE70}"/>
              </a:ext>
            </a:extLst>
          </p:cNvPr>
          <p:cNvSpPr txBox="1">
            <a:spLocks/>
          </p:cNvSpPr>
          <p:nvPr/>
        </p:nvSpPr>
        <p:spPr>
          <a:xfrm>
            <a:off x="10420626" y="42146"/>
            <a:ext cx="6817743" cy="77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b="1" dirty="0"/>
              <a:t>Tempo:  </a:t>
            </a:r>
            <a:r>
              <a:rPr lang="pt-BR" sz="1200" dirty="0"/>
              <a:t>21 segundos</a:t>
            </a:r>
            <a:br>
              <a:rPr lang="pt-BR" sz="1200" dirty="0"/>
            </a:br>
            <a:r>
              <a:rPr lang="pt-BR" sz="1200" b="1" dirty="0"/>
              <a:t>Cliques: </a:t>
            </a:r>
            <a:r>
              <a:rPr lang="pt-BR" sz="1200" dirty="0"/>
              <a:t>3</a:t>
            </a:r>
          </a:p>
        </p:txBody>
      </p:sp>
      <p:pic>
        <p:nvPicPr>
          <p:cNvPr id="2" name="Gráfico 1" descr="Público-alvo estrutura de tópicos">
            <a:extLst>
              <a:ext uri="{FF2B5EF4-FFF2-40B4-BE49-F238E27FC236}">
                <a16:creationId xmlns:a16="http://schemas.microsoft.com/office/drawing/2014/main" id="{64882E85-63C3-71BF-726D-D9B4B84772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24389" y="5065993"/>
            <a:ext cx="1446360" cy="14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6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/>
          </a:bodyPr>
          <a:lstStyle/>
          <a:p>
            <a:r>
              <a:rPr lang="pt-BR" sz="4800"/>
              <a:t>OBETIVOS DA AVALIAÇÃO</a:t>
            </a:r>
            <a:endParaRPr lang="en-US" sz="4800" dirty="0"/>
          </a:p>
        </p:txBody>
      </p:sp>
      <p:sp>
        <p:nvSpPr>
          <p:cNvPr id="19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621245"/>
            <a:ext cx="6011176" cy="2738887"/>
          </a:xfrm>
        </p:spPr>
        <p:txBody>
          <a:bodyPr>
            <a:normAutofit fontScale="55000" lnSpcReduction="20000"/>
          </a:bodyPr>
          <a:lstStyle/>
          <a:p>
            <a:r>
              <a:rPr lang="pt-BR" dirty="0"/>
              <a:t>Identificar pontos fortes do site, que devem ser mantidos e destacados.</a:t>
            </a:r>
          </a:p>
          <a:p>
            <a:r>
              <a:rPr lang="pt-BR" dirty="0"/>
              <a:t>Detectar áreas problemáticas que podem causar frustração ou confusão aos usuários.</a:t>
            </a:r>
          </a:p>
          <a:p>
            <a:r>
              <a:rPr lang="pt-BR" dirty="0"/>
              <a:t>Coletar feedback acerca da navegação, estrutura de informações e eficácia das funcionalidades.</a:t>
            </a:r>
          </a:p>
          <a:p>
            <a:r>
              <a:rPr lang="pt-BR" dirty="0"/>
              <a:t>Com base nas descobertas desses métodos, seremos capazes de oferecer sugestões concretas de melhoria, visando aprimorar a experiência dos usuários no site do Ministério dos Transportes.</a:t>
            </a:r>
          </a:p>
          <a:p>
            <a:r>
              <a:rPr lang="pt-BR" dirty="0"/>
              <a:t>Este estudo prático nos permitirá aplicar os princípios da qualidade de uso de sistemas em um contexto real, destacando a importância de uma abordagem centrada no usuário na concepção e no aprimoramento de sistemas digitais.</a:t>
            </a:r>
          </a:p>
          <a:p>
            <a:r>
              <a:rPr lang="pt-BR" b="1" dirty="0"/>
              <a:t>OBS: Além dos objetivos base acrescentei mais alguns objetivos com a finalidade de agregar conteúdo a avaliação.</a:t>
            </a:r>
          </a:p>
          <a:p>
            <a:endParaRPr lang="en-US" dirty="0"/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Método de Inspeção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73CABE-4C61-C7C8-B378-41691E5A823F}"/>
              </a:ext>
            </a:extLst>
          </p:cNvPr>
          <p:cNvSpPr txBox="1"/>
          <p:nvPr/>
        </p:nvSpPr>
        <p:spPr>
          <a:xfrm>
            <a:off x="7263685" y="850005"/>
            <a:ext cx="609456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Criar conta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Realizar login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obter carteira digital de trânsito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Acessar serviço para consulta de placa veicular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Acessar serviço para consulta na base RENAVAM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Realizar solicitação nos canais de atendimento</a:t>
            </a:r>
            <a:endParaRPr lang="en-US" sz="1100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dirty="0"/>
              <a:t>Realizar uma denúncia</a:t>
            </a:r>
            <a:endParaRPr lang="en-US" sz="1100" dirty="0"/>
          </a:p>
          <a:p>
            <a:pPr marL="342900" lvl="0" indent="-342900">
              <a:buFont typeface="+mj-lt"/>
              <a:buAutoNum type="arabicPeriod"/>
            </a:pPr>
            <a:r>
              <a:rPr lang="pt-BR" sz="1100" b="1" dirty="0"/>
              <a:t>Conhecer comentários de outros usuários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04708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 dirty="0"/>
              <a:t>Acessar serviço para obter CRV</a:t>
            </a:r>
            <a:br>
              <a:rPr lang="pt-BR" sz="4800" dirty="0"/>
            </a:br>
            <a:endParaRPr lang="en-US" sz="4800" dirty="0"/>
          </a:p>
        </p:txBody>
      </p:sp>
      <p:sp>
        <p:nvSpPr>
          <p:cNvPr id="10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18" y="1851878"/>
            <a:ext cx="6817743" cy="1655289"/>
          </a:xfrm>
        </p:spPr>
        <p:txBody>
          <a:bodyPr>
            <a:normAutofit/>
          </a:bodyPr>
          <a:lstStyle/>
          <a:p>
            <a:r>
              <a:rPr lang="pt-BR" sz="1100" dirty="0"/>
              <a:t>O usuário tentou acessar o serviço através da caixa de serviços mais acessados e pelo menu lateral, porém não encontrou a opção, foi necessário rolar a tela para encontrar o serviço na aba de serviços em destaque.</a:t>
            </a:r>
          </a:p>
          <a:p>
            <a:r>
              <a:rPr lang="pt-BR" sz="1100" dirty="0"/>
              <a:t>A partir daí o mesmo não teve problemas para continuar e atingir o seu objetivo.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Observação de Uso: Usuário B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11" name="Gráfico 10" descr="Interface do Usuário/Experiência do Usuário com preenchimento sólido">
            <a:extLst>
              <a:ext uri="{FF2B5EF4-FFF2-40B4-BE49-F238E27FC236}">
                <a16:creationId xmlns:a16="http://schemas.microsoft.com/office/drawing/2014/main" id="{4851AA12-1ACF-440D-20F3-2F3A5FDD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2603" y="4277499"/>
            <a:ext cx="1092678" cy="1092678"/>
          </a:xfrm>
          <a:prstGeom prst="rect">
            <a:avLst/>
          </a:prstGeom>
        </p:spPr>
      </p:pic>
      <p:pic>
        <p:nvPicPr>
          <p:cNvPr id="15" name="Gráfico 14" descr="Rede de usuários com preenchimento sólido">
            <a:extLst>
              <a:ext uri="{FF2B5EF4-FFF2-40B4-BE49-F238E27FC236}">
                <a16:creationId xmlns:a16="http://schemas.microsoft.com/office/drawing/2014/main" id="{A7695946-B704-3E80-F57E-8AF342CB1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5120" y="3731160"/>
            <a:ext cx="1092677" cy="1092677"/>
          </a:xfrm>
          <a:prstGeom prst="rect">
            <a:avLst/>
          </a:prstGeom>
        </p:spPr>
      </p:pic>
      <p:pic>
        <p:nvPicPr>
          <p:cNvPr id="18" name="Gráfico 17" descr="Design em camadas com preenchimento sólido">
            <a:extLst>
              <a:ext uri="{FF2B5EF4-FFF2-40B4-BE49-F238E27FC236}">
                <a16:creationId xmlns:a16="http://schemas.microsoft.com/office/drawing/2014/main" id="{C84DB5D7-DAAD-AACE-472A-5C110D586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4582" y="4804317"/>
            <a:ext cx="1235749" cy="1235749"/>
          </a:xfrm>
          <a:prstGeom prst="rect">
            <a:avLst/>
          </a:prstGeom>
        </p:spPr>
      </p:pic>
      <p:sp>
        <p:nvSpPr>
          <p:cNvPr id="26" name="Subtitle 12">
            <a:extLst>
              <a:ext uri="{FF2B5EF4-FFF2-40B4-BE49-F238E27FC236}">
                <a16:creationId xmlns:a16="http://schemas.microsoft.com/office/drawing/2014/main" id="{A8D67DF4-50D3-89A5-4E54-C276327BFE70}"/>
              </a:ext>
            </a:extLst>
          </p:cNvPr>
          <p:cNvSpPr txBox="1">
            <a:spLocks/>
          </p:cNvSpPr>
          <p:nvPr/>
        </p:nvSpPr>
        <p:spPr>
          <a:xfrm>
            <a:off x="9917870" y="0"/>
            <a:ext cx="6817743" cy="77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b="1" dirty="0"/>
              <a:t>Tempo:  </a:t>
            </a:r>
            <a:r>
              <a:rPr lang="pt-BR" sz="1200" dirty="0"/>
              <a:t>1 min e 4 segundos</a:t>
            </a:r>
            <a:br>
              <a:rPr lang="pt-BR" sz="1200" dirty="0"/>
            </a:br>
            <a:r>
              <a:rPr lang="pt-BR" sz="1200" b="1" dirty="0"/>
              <a:t>Cliques: </a:t>
            </a:r>
            <a:r>
              <a:rPr lang="pt-BR" sz="1200" dirty="0"/>
              <a:t>12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17128D6-9F5D-B0E4-3C05-8A7BB153EB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504" y="4861477"/>
            <a:ext cx="3556978" cy="171940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4CBFB9B9-A167-C8C5-D7F9-CC91865D71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8840" y="4788980"/>
            <a:ext cx="3339108" cy="199005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B028252-357D-241E-3B3D-1407A96CF7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532" y="3052417"/>
            <a:ext cx="2015406" cy="142382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EE4CDE-A757-758F-F567-D3A1A1C490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5530" y="2862336"/>
            <a:ext cx="2311315" cy="194198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E224790-82E0-343D-E651-A8A82385D5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3718" y="4067839"/>
            <a:ext cx="3877216" cy="919291"/>
          </a:xfrm>
          <a:prstGeom prst="rect">
            <a:avLst/>
          </a:prstGeom>
        </p:spPr>
      </p:pic>
      <p:pic>
        <p:nvPicPr>
          <p:cNvPr id="13" name="Gráfico 12" descr="Público-alvo estrutura de tópicos">
            <a:extLst>
              <a:ext uri="{FF2B5EF4-FFF2-40B4-BE49-F238E27FC236}">
                <a16:creationId xmlns:a16="http://schemas.microsoft.com/office/drawing/2014/main" id="{21592666-9DE8-5541-3445-9DB7541613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24389" y="5065993"/>
            <a:ext cx="1446360" cy="14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71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/>
              <a:t>Consulta da placa veicular</a:t>
            </a:r>
            <a:br>
              <a:rPr lang="pt-BR" sz="4800"/>
            </a:br>
            <a:endParaRPr lang="en-US" sz="4800" dirty="0"/>
          </a:p>
        </p:txBody>
      </p:sp>
      <p:sp>
        <p:nvSpPr>
          <p:cNvPr id="10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1876565"/>
            <a:ext cx="6817743" cy="1655289"/>
          </a:xfrm>
        </p:spPr>
        <p:txBody>
          <a:bodyPr>
            <a:normAutofit/>
          </a:bodyPr>
          <a:lstStyle/>
          <a:p>
            <a:r>
              <a:rPr lang="pt-BR" sz="1200" dirty="0"/>
              <a:t>O usuário optou por acessar o serviço através da mesma área acessada para consultar a carteira digital. Encontrou dificuldades de achar a opção desejada pois ao clicar na tela iniciar, foi levado para uma outra tela onde teve que buscar a opção “Consultar a placa veicular” novamente, e essa opção não estava visível, foi necessário navegar.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Observação de Uso: Usuário B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11" name="Gráfico 10" descr="Interface do Usuário/Experiência do Usuário com preenchimento sólido">
            <a:extLst>
              <a:ext uri="{FF2B5EF4-FFF2-40B4-BE49-F238E27FC236}">
                <a16:creationId xmlns:a16="http://schemas.microsoft.com/office/drawing/2014/main" id="{4851AA12-1ACF-440D-20F3-2F3A5FDD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2603" y="4277499"/>
            <a:ext cx="1092678" cy="1092678"/>
          </a:xfrm>
          <a:prstGeom prst="rect">
            <a:avLst/>
          </a:prstGeom>
        </p:spPr>
      </p:pic>
      <p:pic>
        <p:nvPicPr>
          <p:cNvPr id="15" name="Gráfico 14" descr="Rede de usuários com preenchimento sólido">
            <a:extLst>
              <a:ext uri="{FF2B5EF4-FFF2-40B4-BE49-F238E27FC236}">
                <a16:creationId xmlns:a16="http://schemas.microsoft.com/office/drawing/2014/main" id="{A7695946-B704-3E80-F57E-8AF342CB1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5120" y="3731160"/>
            <a:ext cx="1092677" cy="1092677"/>
          </a:xfrm>
          <a:prstGeom prst="rect">
            <a:avLst/>
          </a:prstGeom>
        </p:spPr>
      </p:pic>
      <p:pic>
        <p:nvPicPr>
          <p:cNvPr id="18" name="Gráfico 17" descr="Design em camadas com preenchimento sólido">
            <a:extLst>
              <a:ext uri="{FF2B5EF4-FFF2-40B4-BE49-F238E27FC236}">
                <a16:creationId xmlns:a16="http://schemas.microsoft.com/office/drawing/2014/main" id="{C84DB5D7-DAAD-AACE-472A-5C110D586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4582" y="4804317"/>
            <a:ext cx="1235749" cy="1235749"/>
          </a:xfrm>
          <a:prstGeom prst="rect">
            <a:avLst/>
          </a:prstGeom>
        </p:spPr>
      </p:pic>
      <p:sp>
        <p:nvSpPr>
          <p:cNvPr id="26" name="Subtitle 12">
            <a:extLst>
              <a:ext uri="{FF2B5EF4-FFF2-40B4-BE49-F238E27FC236}">
                <a16:creationId xmlns:a16="http://schemas.microsoft.com/office/drawing/2014/main" id="{A8D67DF4-50D3-89A5-4E54-C276327BFE70}"/>
              </a:ext>
            </a:extLst>
          </p:cNvPr>
          <p:cNvSpPr txBox="1">
            <a:spLocks/>
          </p:cNvSpPr>
          <p:nvPr/>
        </p:nvSpPr>
        <p:spPr>
          <a:xfrm>
            <a:off x="9816914" y="42146"/>
            <a:ext cx="6817743" cy="77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b="1" dirty="0"/>
              <a:t>Tempo:  </a:t>
            </a:r>
            <a:r>
              <a:rPr lang="pt-BR" sz="1200" dirty="0"/>
              <a:t>2 min e 16 segundos</a:t>
            </a:r>
            <a:br>
              <a:rPr lang="pt-BR" sz="1200" dirty="0"/>
            </a:br>
            <a:r>
              <a:rPr lang="pt-BR" sz="1200" b="1" dirty="0"/>
              <a:t>Cliques: </a:t>
            </a:r>
            <a:r>
              <a:rPr lang="pt-BR" sz="1200" dirty="0"/>
              <a:t>17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BF2F68A-DD4B-481D-D8E5-E3EA02D59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7089" y="2861063"/>
            <a:ext cx="2972797" cy="142999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F9C199B-78B4-7F00-1F06-5FF39081B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2444" y="3576062"/>
            <a:ext cx="2972797" cy="160553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8FF1086-3305-5E8F-D7DB-E87DBCD1F2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7089" y="4184167"/>
            <a:ext cx="3256948" cy="100357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91522538-7350-3008-73D1-EB00EDC10E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2445" y="5307462"/>
            <a:ext cx="2033724" cy="1543451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A5374B2E-466C-CFA6-4261-E1E73AC85C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40571" y="5515191"/>
            <a:ext cx="2972797" cy="104975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42E1DDF-459B-2FD4-E47C-73ED6D9249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2444" y="2787880"/>
            <a:ext cx="2972797" cy="704853"/>
          </a:xfrm>
          <a:prstGeom prst="rect">
            <a:avLst/>
          </a:prstGeom>
        </p:spPr>
      </p:pic>
      <p:pic>
        <p:nvPicPr>
          <p:cNvPr id="3" name="Gráfico 2" descr="Público-alvo estrutura de tópicos">
            <a:extLst>
              <a:ext uri="{FF2B5EF4-FFF2-40B4-BE49-F238E27FC236}">
                <a16:creationId xmlns:a16="http://schemas.microsoft.com/office/drawing/2014/main" id="{6A5EEB4A-51C4-1EEF-8B9E-7D5B919EDE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24389" y="5065993"/>
            <a:ext cx="1446360" cy="14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47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 dirty="0"/>
              <a:t>Solicitação nos canais de atendimento</a:t>
            </a:r>
            <a:br>
              <a:rPr lang="pt-BR" sz="4800" dirty="0"/>
            </a:br>
            <a:endParaRPr lang="en-US" sz="4800" dirty="0"/>
          </a:p>
        </p:txBody>
      </p:sp>
      <p:sp>
        <p:nvSpPr>
          <p:cNvPr id="10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1876565"/>
            <a:ext cx="6817743" cy="1655289"/>
          </a:xfrm>
        </p:spPr>
        <p:txBody>
          <a:bodyPr>
            <a:normAutofit lnSpcReduction="10000"/>
          </a:bodyPr>
          <a:lstStyle/>
          <a:p>
            <a:r>
              <a:rPr lang="pt-BR" sz="1200" dirty="0"/>
              <a:t>O usuário acessou o serviço através das opções de canais de atendimento ao final da tela.</a:t>
            </a:r>
          </a:p>
          <a:p>
            <a:r>
              <a:rPr lang="pt-BR" sz="1200" dirty="0"/>
              <a:t>Ao clicar em solicitação ele foi jogado para uma tela de erro: NET:ERR_CERT_COMMON_NAME_INVALID, sendo necessário clicar em “avançado” para prosseguir.</a:t>
            </a:r>
          </a:p>
          <a:p>
            <a:r>
              <a:rPr lang="pt-BR" sz="1200" dirty="0"/>
              <a:t>Em seguida foi levado para uma tela onde as mesmas opções se repetem, foi necessário clicar novamente em solicitação.</a:t>
            </a:r>
          </a:p>
          <a:p>
            <a:endParaRPr lang="pt-BR" sz="1200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Observação de Uso: Usuário B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26" name="Subtitle 12">
            <a:extLst>
              <a:ext uri="{FF2B5EF4-FFF2-40B4-BE49-F238E27FC236}">
                <a16:creationId xmlns:a16="http://schemas.microsoft.com/office/drawing/2014/main" id="{A8D67DF4-50D3-89A5-4E54-C276327BFE70}"/>
              </a:ext>
            </a:extLst>
          </p:cNvPr>
          <p:cNvSpPr txBox="1">
            <a:spLocks/>
          </p:cNvSpPr>
          <p:nvPr/>
        </p:nvSpPr>
        <p:spPr>
          <a:xfrm>
            <a:off x="9809087" y="74217"/>
            <a:ext cx="6817743" cy="77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b="1" dirty="0"/>
              <a:t>Tempo:  </a:t>
            </a:r>
            <a:r>
              <a:rPr lang="pt-BR" sz="1200" dirty="0"/>
              <a:t>2 min e 10 segundos</a:t>
            </a:r>
            <a:br>
              <a:rPr lang="pt-BR" sz="1200" dirty="0"/>
            </a:br>
            <a:r>
              <a:rPr lang="pt-BR" sz="1200" b="1" dirty="0"/>
              <a:t>Cliques: </a:t>
            </a:r>
            <a:r>
              <a:rPr lang="pt-BR" sz="1200" dirty="0"/>
              <a:t>12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6C81639-78A7-8F47-09CC-1959E3137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96" y="3531854"/>
            <a:ext cx="3309158" cy="115045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9AC70A6-A188-BE53-0DB9-F0559CC3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36" y="4682304"/>
            <a:ext cx="1656624" cy="92370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3EAE709-B4D3-0D90-9032-39E88083F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996" y="5618330"/>
            <a:ext cx="2879615" cy="1205076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F2FB2375-6F43-31E4-690B-5B845D7C2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458" y="3617832"/>
            <a:ext cx="2142140" cy="13835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ADA18C2-B985-F83C-361E-CC1B90663C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732" y="5185509"/>
            <a:ext cx="2220203" cy="159002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2B38606-56A9-E008-F45E-37C3AE0A5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6968" y="3600399"/>
            <a:ext cx="2457591" cy="167265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F6F3D83-AA38-1034-02BE-E4410946E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3759" y="5144157"/>
            <a:ext cx="2224886" cy="1672656"/>
          </a:xfrm>
          <a:prstGeom prst="rect">
            <a:avLst/>
          </a:prstGeom>
        </p:spPr>
      </p:pic>
      <p:pic>
        <p:nvPicPr>
          <p:cNvPr id="13" name="Gráfico 12" descr="Interface do Usuário/Experiência do Usuário com preenchimento sólido">
            <a:extLst>
              <a:ext uri="{FF2B5EF4-FFF2-40B4-BE49-F238E27FC236}">
                <a16:creationId xmlns:a16="http://schemas.microsoft.com/office/drawing/2014/main" id="{5BBBF6BE-0215-F702-491B-37903950CE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52603" y="4277499"/>
            <a:ext cx="1092678" cy="1092678"/>
          </a:xfrm>
          <a:prstGeom prst="rect">
            <a:avLst/>
          </a:prstGeom>
        </p:spPr>
      </p:pic>
      <p:pic>
        <p:nvPicPr>
          <p:cNvPr id="15" name="Gráfico 14" descr="Rede de usuários com preenchimento sólido">
            <a:extLst>
              <a:ext uri="{FF2B5EF4-FFF2-40B4-BE49-F238E27FC236}">
                <a16:creationId xmlns:a16="http://schemas.microsoft.com/office/drawing/2014/main" id="{7DBE93EF-24FF-F19E-A44D-681E1D62FF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35120" y="3731160"/>
            <a:ext cx="1092677" cy="1092677"/>
          </a:xfrm>
          <a:prstGeom prst="rect">
            <a:avLst/>
          </a:prstGeom>
        </p:spPr>
      </p:pic>
      <p:pic>
        <p:nvPicPr>
          <p:cNvPr id="17" name="Gráfico 16" descr="Design em camadas com preenchimento sólido">
            <a:extLst>
              <a:ext uri="{FF2B5EF4-FFF2-40B4-BE49-F238E27FC236}">
                <a16:creationId xmlns:a16="http://schemas.microsoft.com/office/drawing/2014/main" id="{B0699890-57B5-0987-3A84-94A38FBDC2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74582" y="4804317"/>
            <a:ext cx="1235749" cy="1235749"/>
          </a:xfrm>
          <a:prstGeom prst="rect">
            <a:avLst/>
          </a:prstGeom>
        </p:spPr>
      </p:pic>
      <p:pic>
        <p:nvPicPr>
          <p:cNvPr id="21" name="Gráfico 20" descr="Público-alvo estrutura de tópicos">
            <a:extLst>
              <a:ext uri="{FF2B5EF4-FFF2-40B4-BE49-F238E27FC236}">
                <a16:creationId xmlns:a16="http://schemas.microsoft.com/office/drawing/2014/main" id="{7154A2EC-7139-8639-AA4A-E85D89734F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24389" y="5065993"/>
            <a:ext cx="1446360" cy="14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07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799" y="1237899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 dirty="0"/>
              <a:t>Conhecer comentários de outros usuários</a:t>
            </a:r>
            <a:br>
              <a:rPr lang="pt-BR" sz="4800" dirty="0"/>
            </a:br>
            <a:endParaRPr lang="en-US" sz="4800" dirty="0"/>
          </a:p>
        </p:txBody>
      </p:sp>
      <p:sp>
        <p:nvSpPr>
          <p:cNvPr id="10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2220747"/>
            <a:ext cx="6817743" cy="1655289"/>
          </a:xfrm>
        </p:spPr>
        <p:txBody>
          <a:bodyPr>
            <a:normAutofit/>
          </a:bodyPr>
          <a:lstStyle/>
          <a:p>
            <a:r>
              <a:rPr lang="pt-BR" sz="1200" dirty="0"/>
              <a:t>O usuário tentou procurar a opção de comentários na tela inicial, sem sucesso, acessou os serviços em destaque pois se lembrou das avaliações.</a:t>
            </a:r>
          </a:p>
          <a:p>
            <a:r>
              <a:rPr lang="pt-BR" sz="1200" dirty="0"/>
              <a:t>Na tela desejada não era possível acessar os comentários, apenas a avaliação geral (média) e o total de avaliações.</a:t>
            </a:r>
          </a:p>
          <a:p>
            <a:r>
              <a:rPr lang="pt-BR" sz="1200" dirty="0"/>
              <a:t>Tentou acessar de outra forma a tela, pesquisando na barra de pesquisa, menu de navegação e menu de rodapé mas sem sucesso.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Observação de Uso: Usuário B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pic>
        <p:nvPicPr>
          <p:cNvPr id="11" name="Gráfico 10" descr="Interface do Usuário/Experiência do Usuário com preenchimento sólido">
            <a:extLst>
              <a:ext uri="{FF2B5EF4-FFF2-40B4-BE49-F238E27FC236}">
                <a16:creationId xmlns:a16="http://schemas.microsoft.com/office/drawing/2014/main" id="{4851AA12-1ACF-440D-20F3-2F3A5FDDD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2603" y="4277499"/>
            <a:ext cx="1092678" cy="1092678"/>
          </a:xfrm>
          <a:prstGeom prst="rect">
            <a:avLst/>
          </a:prstGeom>
        </p:spPr>
      </p:pic>
      <p:pic>
        <p:nvPicPr>
          <p:cNvPr id="15" name="Gráfico 14" descr="Rede de usuários com preenchimento sólido">
            <a:extLst>
              <a:ext uri="{FF2B5EF4-FFF2-40B4-BE49-F238E27FC236}">
                <a16:creationId xmlns:a16="http://schemas.microsoft.com/office/drawing/2014/main" id="{A7695946-B704-3E80-F57E-8AF342CB1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5120" y="3731160"/>
            <a:ext cx="1092677" cy="1092677"/>
          </a:xfrm>
          <a:prstGeom prst="rect">
            <a:avLst/>
          </a:prstGeom>
        </p:spPr>
      </p:pic>
      <p:pic>
        <p:nvPicPr>
          <p:cNvPr id="18" name="Gráfico 17" descr="Design em camadas com preenchimento sólido">
            <a:extLst>
              <a:ext uri="{FF2B5EF4-FFF2-40B4-BE49-F238E27FC236}">
                <a16:creationId xmlns:a16="http://schemas.microsoft.com/office/drawing/2014/main" id="{C84DB5D7-DAAD-AACE-472A-5C110D586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4582" y="4804317"/>
            <a:ext cx="1235749" cy="1235749"/>
          </a:xfrm>
          <a:prstGeom prst="rect">
            <a:avLst/>
          </a:prstGeom>
        </p:spPr>
      </p:pic>
      <p:pic>
        <p:nvPicPr>
          <p:cNvPr id="20" name="Gráfico 19" descr="Público-alvo estrutura de tópicos">
            <a:extLst>
              <a:ext uri="{FF2B5EF4-FFF2-40B4-BE49-F238E27FC236}">
                <a16:creationId xmlns:a16="http://schemas.microsoft.com/office/drawing/2014/main" id="{0E7D33FC-0D28-C401-DF39-1E54AD7259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4389" y="5065993"/>
            <a:ext cx="1446360" cy="1446360"/>
          </a:xfrm>
          <a:prstGeom prst="rect">
            <a:avLst/>
          </a:prstGeom>
        </p:spPr>
      </p:pic>
      <p:sp>
        <p:nvSpPr>
          <p:cNvPr id="26" name="Subtitle 12">
            <a:extLst>
              <a:ext uri="{FF2B5EF4-FFF2-40B4-BE49-F238E27FC236}">
                <a16:creationId xmlns:a16="http://schemas.microsoft.com/office/drawing/2014/main" id="{A8D67DF4-50D3-89A5-4E54-C276327BFE70}"/>
              </a:ext>
            </a:extLst>
          </p:cNvPr>
          <p:cNvSpPr txBox="1">
            <a:spLocks/>
          </p:cNvSpPr>
          <p:nvPr/>
        </p:nvSpPr>
        <p:spPr>
          <a:xfrm>
            <a:off x="9943376" y="0"/>
            <a:ext cx="6817743" cy="77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b="1" dirty="0"/>
              <a:t>Tempo:  </a:t>
            </a:r>
            <a:r>
              <a:rPr lang="pt-BR" sz="1200" dirty="0"/>
              <a:t>1 min e 36 segundos</a:t>
            </a:r>
            <a:br>
              <a:rPr lang="pt-BR" sz="1200" dirty="0"/>
            </a:br>
            <a:r>
              <a:rPr lang="pt-BR" sz="1200" b="1" dirty="0"/>
              <a:t>Cliques: </a:t>
            </a:r>
            <a:r>
              <a:rPr lang="pt-BR" sz="1200" dirty="0"/>
              <a:t>10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0EE6095-FC25-F414-0F94-148D946A23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2653" y="4743345"/>
            <a:ext cx="3532874" cy="952396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BB98203F-8BB6-6DEF-1752-1B83D43DDD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0958" y="5296249"/>
            <a:ext cx="1575190" cy="105342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EAB6727-D6D5-575D-3B0D-E0077B1238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2653" y="3792540"/>
            <a:ext cx="4233848" cy="100384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ED05207-FA1B-904D-1709-F85067CCE6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2653" y="5422191"/>
            <a:ext cx="2203266" cy="10585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82EFD4D-B4AF-BE26-39F2-541DC242A2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8850" y="5071396"/>
            <a:ext cx="1927360" cy="16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70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/>
          </a:bodyPr>
          <a:lstStyle/>
          <a:p>
            <a:r>
              <a:rPr lang="pt-BR" sz="4800" dirty="0"/>
              <a:t>ANÁLISE DOS RESULTADOS</a:t>
            </a:r>
            <a:endParaRPr lang="en-US" sz="4800" dirty="0"/>
          </a:p>
        </p:txBody>
      </p:sp>
      <p:sp>
        <p:nvSpPr>
          <p:cNvPr id="10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2514600"/>
            <a:ext cx="6817743" cy="295454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t-BR" sz="1100" b="1" dirty="0"/>
              <a:t>Durante a pesquisa foi possível detectar alguns problemas de interface que podem dificultar o usuário a atingir o objetivo desejado, podendo causar atrasos na conclusão da tarefa e desistência da atividade. </a:t>
            </a:r>
          </a:p>
          <a:p>
            <a:pPr>
              <a:lnSpc>
                <a:spcPct val="100000"/>
              </a:lnSpc>
            </a:pPr>
            <a:r>
              <a:rPr lang="pt-BR" sz="1000" dirty="0"/>
              <a:t>Ambos os usuários conseguiram concluir a maioria das tarefas, exceto a tarefa </a:t>
            </a:r>
            <a:r>
              <a:rPr lang="pt-BR" sz="1000" b="1" dirty="0"/>
              <a:t>5</a:t>
            </a:r>
            <a:r>
              <a:rPr lang="pt-BR" sz="1000" dirty="0"/>
              <a:t>, na qual o sistema não possui área de comentários implementada.</a:t>
            </a:r>
            <a:endParaRPr lang="en-US" sz="1000" dirty="0"/>
          </a:p>
          <a:p>
            <a:r>
              <a:rPr lang="en-US" sz="1000" dirty="0"/>
              <a:t>Ambos </a:t>
            </a:r>
            <a:r>
              <a:rPr lang="en-US" sz="1000" dirty="0" err="1"/>
              <a:t>tiveram</a:t>
            </a:r>
            <a:r>
              <a:rPr lang="en-US" sz="1000" dirty="0"/>
              <a:t> </a:t>
            </a:r>
            <a:r>
              <a:rPr lang="en-US" sz="1000" dirty="0" err="1"/>
              <a:t>problemas</a:t>
            </a:r>
            <a:r>
              <a:rPr lang="en-US" sz="1000" dirty="0"/>
              <a:t> </a:t>
            </a:r>
            <a:r>
              <a:rPr lang="en-US" sz="1000" dirty="0" err="1"/>
              <a:t>semelhantes</a:t>
            </a:r>
            <a:r>
              <a:rPr lang="en-US" sz="1000" dirty="0"/>
              <a:t> </a:t>
            </a:r>
            <a:r>
              <a:rPr lang="en-US" sz="1000" dirty="0" err="1"/>
              <a:t>como</a:t>
            </a:r>
            <a:r>
              <a:rPr lang="en-US" sz="1000" dirty="0"/>
              <a:t> ser </a:t>
            </a:r>
            <a:r>
              <a:rPr lang="en-US" sz="1000" dirty="0" err="1"/>
              <a:t>levado</a:t>
            </a:r>
            <a:r>
              <a:rPr lang="en-US" sz="1000" dirty="0"/>
              <a:t> para </a:t>
            </a:r>
            <a:r>
              <a:rPr lang="en-US" sz="1000" dirty="0" err="1"/>
              <a:t>uma</a:t>
            </a:r>
            <a:r>
              <a:rPr lang="en-US" sz="1000" dirty="0"/>
              <a:t> </a:t>
            </a:r>
            <a:r>
              <a:rPr lang="en-US" sz="1000" b="1" dirty="0" err="1"/>
              <a:t>tela</a:t>
            </a:r>
            <a:r>
              <a:rPr lang="en-US" sz="1000" b="1" dirty="0"/>
              <a:t> </a:t>
            </a:r>
            <a:r>
              <a:rPr lang="en-US" sz="1000" b="1" dirty="0" err="1"/>
              <a:t>redundante</a:t>
            </a:r>
            <a:r>
              <a:rPr lang="en-US" sz="1000" b="1" dirty="0"/>
              <a:t> </a:t>
            </a:r>
            <a:r>
              <a:rPr lang="en-US" sz="1000" dirty="0"/>
              <a:t>e </a:t>
            </a:r>
            <a:r>
              <a:rPr lang="en-US" sz="1000" dirty="0" err="1"/>
              <a:t>tela</a:t>
            </a:r>
            <a:r>
              <a:rPr lang="en-US" sz="1000" dirty="0"/>
              <a:t> de </a:t>
            </a:r>
            <a:r>
              <a:rPr lang="en-US" sz="1000" b="1" dirty="0" err="1"/>
              <a:t>erro</a:t>
            </a:r>
            <a:r>
              <a:rPr lang="en-US" sz="1000" b="1" dirty="0"/>
              <a:t> de </a:t>
            </a:r>
            <a:r>
              <a:rPr lang="en-US" sz="1000" b="1" dirty="0" err="1"/>
              <a:t>certificado</a:t>
            </a:r>
            <a:r>
              <a:rPr lang="en-US" sz="1000" dirty="0"/>
              <a:t>.</a:t>
            </a:r>
          </a:p>
          <a:p>
            <a:r>
              <a:rPr lang="en-US" sz="1000" dirty="0"/>
              <a:t>O </a:t>
            </a:r>
            <a:r>
              <a:rPr lang="en-US" sz="1000" dirty="0" err="1"/>
              <a:t>usuário</a:t>
            </a:r>
            <a:r>
              <a:rPr lang="en-US" sz="1000" dirty="0"/>
              <a:t> B </a:t>
            </a:r>
            <a:r>
              <a:rPr lang="en-US" sz="1000" dirty="0" err="1"/>
              <a:t>por</a:t>
            </a:r>
            <a:r>
              <a:rPr lang="en-US" sz="1000" dirty="0"/>
              <a:t> </a:t>
            </a:r>
            <a:r>
              <a:rPr lang="en-US" sz="1000" dirty="0" err="1"/>
              <a:t>já</a:t>
            </a:r>
            <a:r>
              <a:rPr lang="en-US" sz="1000" dirty="0"/>
              <a:t> </a:t>
            </a:r>
            <a:r>
              <a:rPr lang="en-US" sz="1000" dirty="0" err="1"/>
              <a:t>ter</a:t>
            </a:r>
            <a:r>
              <a:rPr lang="en-US" sz="1000" dirty="0"/>
              <a:t> </a:t>
            </a:r>
            <a:r>
              <a:rPr lang="en-US" sz="1000" dirty="0" err="1"/>
              <a:t>acessado</a:t>
            </a:r>
            <a:r>
              <a:rPr lang="en-US" sz="1000" dirty="0"/>
              <a:t> o site </a:t>
            </a:r>
            <a:r>
              <a:rPr lang="en-US" sz="1000" dirty="0" err="1"/>
              <a:t>outras</a:t>
            </a:r>
            <a:r>
              <a:rPr lang="en-US" sz="1000" dirty="0"/>
              <a:t> </a:t>
            </a:r>
            <a:r>
              <a:rPr lang="en-US" sz="1000" dirty="0" err="1"/>
              <a:t>vezes</a:t>
            </a:r>
            <a:r>
              <a:rPr lang="en-US" sz="1000" dirty="0"/>
              <a:t>, </a:t>
            </a:r>
            <a:r>
              <a:rPr lang="en-US" sz="1000" dirty="0" err="1"/>
              <a:t>conseguiu</a:t>
            </a:r>
            <a:r>
              <a:rPr lang="en-US" sz="1000" dirty="0"/>
              <a:t> </a:t>
            </a:r>
            <a:r>
              <a:rPr lang="en-US" sz="1000" dirty="0" err="1"/>
              <a:t>atingir</a:t>
            </a:r>
            <a:r>
              <a:rPr lang="en-US" sz="1000" dirty="0"/>
              <a:t> </a:t>
            </a:r>
            <a:r>
              <a:rPr lang="en-US" sz="1000" dirty="0" err="1"/>
              <a:t>os</a:t>
            </a:r>
            <a:r>
              <a:rPr lang="en-US" sz="1000" dirty="0"/>
              <a:t> </a:t>
            </a:r>
            <a:r>
              <a:rPr lang="en-US" sz="1000" dirty="0" err="1"/>
              <a:t>objetivos</a:t>
            </a:r>
            <a:r>
              <a:rPr lang="en-US" sz="1000" dirty="0"/>
              <a:t> </a:t>
            </a:r>
            <a:r>
              <a:rPr lang="en-US" sz="1000" dirty="0" err="1"/>
              <a:t>em</a:t>
            </a:r>
            <a:r>
              <a:rPr lang="en-US" sz="1000" dirty="0"/>
              <a:t> um tempo </a:t>
            </a:r>
            <a:r>
              <a:rPr lang="en-US" sz="1000" dirty="0" err="1"/>
              <a:t>menor</a:t>
            </a:r>
            <a:r>
              <a:rPr lang="en-US" sz="1000" dirty="0"/>
              <a:t> e com </a:t>
            </a:r>
            <a:r>
              <a:rPr lang="en-US" sz="1000" dirty="0" err="1"/>
              <a:t>menos</a:t>
            </a:r>
            <a:r>
              <a:rPr lang="en-US" sz="1000" dirty="0"/>
              <a:t> cliques.</a:t>
            </a:r>
          </a:p>
          <a:p>
            <a:r>
              <a:rPr lang="en-US" sz="1000" dirty="0"/>
              <a:t>A </a:t>
            </a:r>
            <a:r>
              <a:rPr lang="en-US" sz="1000" dirty="0" err="1"/>
              <a:t>usuária</a:t>
            </a:r>
            <a:r>
              <a:rPr lang="en-US" sz="1000" dirty="0"/>
              <a:t> A </a:t>
            </a:r>
            <a:r>
              <a:rPr lang="en-US" sz="1000" dirty="0" err="1"/>
              <a:t>optou</a:t>
            </a:r>
            <a:r>
              <a:rPr lang="en-US" sz="1000" dirty="0"/>
              <a:t> </a:t>
            </a:r>
            <a:r>
              <a:rPr lang="en-US" sz="1000" dirty="0" err="1"/>
              <a:t>por</a:t>
            </a:r>
            <a:r>
              <a:rPr lang="en-US" sz="1000" dirty="0"/>
              <a:t> </a:t>
            </a:r>
            <a:r>
              <a:rPr lang="en-US" sz="1000" dirty="0" err="1"/>
              <a:t>navegações</a:t>
            </a:r>
            <a:r>
              <a:rPr lang="en-US" sz="1000" dirty="0"/>
              <a:t> </a:t>
            </a:r>
            <a:r>
              <a:rPr lang="en-US" sz="1000" dirty="0" err="1"/>
              <a:t>através</a:t>
            </a:r>
            <a:r>
              <a:rPr lang="en-US" sz="1000" dirty="0"/>
              <a:t> da barra de </a:t>
            </a:r>
            <a:r>
              <a:rPr lang="en-US" sz="1000" dirty="0" err="1"/>
              <a:t>pesquisa</a:t>
            </a:r>
            <a:r>
              <a:rPr lang="en-US" sz="1000" dirty="0"/>
              <a:t> </a:t>
            </a:r>
            <a:r>
              <a:rPr lang="en-US" sz="1000" dirty="0" err="1"/>
              <a:t>na</a:t>
            </a:r>
            <a:r>
              <a:rPr lang="en-US" sz="1000" dirty="0"/>
              <a:t> </a:t>
            </a:r>
            <a:r>
              <a:rPr lang="en-US" sz="1000" dirty="0" err="1"/>
              <a:t>maioria</a:t>
            </a:r>
            <a:r>
              <a:rPr lang="en-US" sz="1000" dirty="0"/>
              <a:t> dos </a:t>
            </a:r>
            <a:r>
              <a:rPr lang="en-US" sz="1000" dirty="0" err="1"/>
              <a:t>seus</a:t>
            </a:r>
            <a:r>
              <a:rPr lang="en-US" sz="1000" dirty="0"/>
              <a:t> </a:t>
            </a:r>
            <a:r>
              <a:rPr lang="en-US" sz="1000" dirty="0" err="1"/>
              <a:t>objetivos</a:t>
            </a:r>
            <a:r>
              <a:rPr lang="en-US" sz="1000" dirty="0"/>
              <a:t>, </a:t>
            </a:r>
            <a:r>
              <a:rPr lang="en-US" sz="1000" dirty="0" err="1"/>
              <a:t>por</a:t>
            </a:r>
            <a:r>
              <a:rPr lang="en-US" sz="1000" dirty="0"/>
              <a:t> </a:t>
            </a:r>
            <a:r>
              <a:rPr lang="en-US" sz="1000" dirty="0" err="1"/>
              <a:t>não</a:t>
            </a:r>
            <a:r>
              <a:rPr lang="en-US" sz="1000" dirty="0"/>
              <a:t> </a:t>
            </a:r>
            <a:r>
              <a:rPr lang="en-US" sz="1000" dirty="0" err="1"/>
              <a:t>ter</a:t>
            </a:r>
            <a:r>
              <a:rPr lang="en-US" sz="1000" dirty="0"/>
              <a:t> </a:t>
            </a:r>
            <a:r>
              <a:rPr lang="en-US" sz="1000" dirty="0" err="1"/>
              <a:t>acessado</a:t>
            </a:r>
            <a:r>
              <a:rPr lang="en-US" sz="1000" dirty="0"/>
              <a:t> o site </a:t>
            </a:r>
            <a:r>
              <a:rPr lang="en-US" sz="1000" dirty="0" err="1"/>
              <a:t>anteriormente</a:t>
            </a:r>
            <a:r>
              <a:rPr lang="en-US" sz="1000" dirty="0"/>
              <a:t>. 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Análise dos Resultados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5" name="Subtitle 12">
            <a:extLst>
              <a:ext uri="{FF2B5EF4-FFF2-40B4-BE49-F238E27FC236}">
                <a16:creationId xmlns:a16="http://schemas.microsoft.com/office/drawing/2014/main" id="{CD99D1FF-D2B6-A9B5-8130-3652B36665CF}"/>
              </a:ext>
            </a:extLst>
          </p:cNvPr>
          <p:cNvSpPr txBox="1">
            <a:spLocks/>
          </p:cNvSpPr>
          <p:nvPr/>
        </p:nvSpPr>
        <p:spPr>
          <a:xfrm>
            <a:off x="1066798" y="3803627"/>
            <a:ext cx="6817743" cy="1279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ubtitle 12">
            <a:extLst>
              <a:ext uri="{FF2B5EF4-FFF2-40B4-BE49-F238E27FC236}">
                <a16:creationId xmlns:a16="http://schemas.microsoft.com/office/drawing/2014/main" id="{57B85DA3-5F58-DFB5-7C45-BBE13981D5C6}"/>
              </a:ext>
            </a:extLst>
          </p:cNvPr>
          <p:cNvSpPr txBox="1">
            <a:spLocks/>
          </p:cNvSpPr>
          <p:nvPr/>
        </p:nvSpPr>
        <p:spPr>
          <a:xfrm>
            <a:off x="1048229" y="3794321"/>
            <a:ext cx="6817743" cy="1279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1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4DCF6E-2237-C049-13DF-86AE75238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753" y="5439363"/>
            <a:ext cx="1656624" cy="9237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626B80-C193-974D-F11C-12BE49FAB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2" y="5219718"/>
            <a:ext cx="3309158" cy="115045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10C4B18-D80C-92F5-E707-33BCC74C6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69" r="25502"/>
          <a:stretch/>
        </p:blipFill>
        <p:spPr>
          <a:xfrm>
            <a:off x="2152328" y="5192405"/>
            <a:ext cx="1414732" cy="1205076"/>
          </a:xfrm>
          <a:prstGeom prst="rect">
            <a:avLst/>
          </a:prstGeom>
        </p:spPr>
      </p:pic>
      <p:pic>
        <p:nvPicPr>
          <p:cNvPr id="31" name="Gráfico 30" descr="Interface do Usuário/Experiência do Usuário com preenchimento sólido">
            <a:extLst>
              <a:ext uri="{FF2B5EF4-FFF2-40B4-BE49-F238E27FC236}">
                <a16:creationId xmlns:a16="http://schemas.microsoft.com/office/drawing/2014/main" id="{F5F1FF3C-AC62-CD27-6DB6-EBAB4679C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52603" y="4277499"/>
            <a:ext cx="1092678" cy="1092678"/>
          </a:xfrm>
          <a:prstGeom prst="rect">
            <a:avLst/>
          </a:prstGeom>
        </p:spPr>
      </p:pic>
      <p:pic>
        <p:nvPicPr>
          <p:cNvPr id="32" name="Gráfico 31" descr="Rede de usuários com preenchimento sólido">
            <a:extLst>
              <a:ext uri="{FF2B5EF4-FFF2-40B4-BE49-F238E27FC236}">
                <a16:creationId xmlns:a16="http://schemas.microsoft.com/office/drawing/2014/main" id="{1FDA251D-55E1-374E-004D-85EE2DAD3B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5120" y="3731160"/>
            <a:ext cx="1092677" cy="1092677"/>
          </a:xfrm>
          <a:prstGeom prst="rect">
            <a:avLst/>
          </a:prstGeom>
        </p:spPr>
      </p:pic>
      <p:pic>
        <p:nvPicPr>
          <p:cNvPr id="33" name="Gráfico 32" descr="Design em camadas com preenchimento sólido">
            <a:extLst>
              <a:ext uri="{FF2B5EF4-FFF2-40B4-BE49-F238E27FC236}">
                <a16:creationId xmlns:a16="http://schemas.microsoft.com/office/drawing/2014/main" id="{CBCDC4DC-FB00-B8FE-DA09-DCF8893CEE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4582" y="4804317"/>
            <a:ext cx="1235749" cy="1235749"/>
          </a:xfrm>
          <a:prstGeom prst="rect">
            <a:avLst/>
          </a:prstGeom>
        </p:spPr>
      </p:pic>
      <p:pic>
        <p:nvPicPr>
          <p:cNvPr id="34" name="Gráfico 33" descr="Público-alvo estrutura de tópicos">
            <a:extLst>
              <a:ext uri="{FF2B5EF4-FFF2-40B4-BE49-F238E27FC236}">
                <a16:creationId xmlns:a16="http://schemas.microsoft.com/office/drawing/2014/main" id="{B326835E-B913-D051-9768-B332A43DDA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24389" y="5065993"/>
            <a:ext cx="1446360" cy="14463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4B190D4-E28B-A6D5-8856-CB3D445955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39641" y="4952165"/>
            <a:ext cx="4073114" cy="167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53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/>
          </a:bodyPr>
          <a:lstStyle/>
          <a:p>
            <a:r>
              <a:rPr lang="pt-BR" sz="4800" dirty="0"/>
              <a:t>ANÁLISE DOS OBJETIVOS</a:t>
            </a:r>
            <a:endParaRPr lang="en-US" sz="4800" dirty="0"/>
          </a:p>
        </p:txBody>
      </p:sp>
      <p:sp>
        <p:nvSpPr>
          <p:cNvPr id="10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2514600"/>
            <a:ext cx="6817743" cy="1279721"/>
          </a:xfrm>
        </p:spPr>
        <p:txBody>
          <a:bodyPr>
            <a:noAutofit/>
          </a:bodyPr>
          <a:lstStyle/>
          <a:p>
            <a:pPr algn="just">
              <a:spcAft>
                <a:spcPts val="1200"/>
              </a:spcAft>
            </a:pPr>
            <a:r>
              <a:rPr lang="pt-BR" sz="1100" b="1" dirty="0"/>
              <a:t>2. Acessar serviço para obter carteira digital de trânsito</a:t>
            </a:r>
            <a:endParaRPr lang="pt-BR" sz="1100" b="1" dirty="0">
              <a:solidFill>
                <a:srgbClr val="FF0000"/>
              </a:solidFill>
            </a:endParaRPr>
          </a:p>
          <a:p>
            <a:pPr lvl="0" algn="just">
              <a:spcAft>
                <a:spcPts val="1200"/>
              </a:spcAft>
            </a:pPr>
            <a:r>
              <a:rPr lang="pt-BR" sz="1100" b="1" dirty="0">
                <a:solidFill>
                  <a:srgbClr val="FF0000"/>
                </a:solidFill>
              </a:rPr>
              <a:t>Severidade 1: </a:t>
            </a:r>
          </a:p>
          <a:p>
            <a:pPr lvl="0" algn="just">
              <a:spcAft>
                <a:spcPts val="1200"/>
              </a:spcAft>
            </a:pPr>
            <a:r>
              <a:rPr lang="pt-BR" sz="1100" dirty="0"/>
              <a:t>Só foi possível acessar o serviço pela barra de pesquisa e pelos serviços em destaque que fica localizado no final da página principal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Análise dos Resultados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140840-0C74-72BF-7C89-4AAF3C0B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3936795"/>
            <a:ext cx="3877216" cy="91929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E0FCA02-F715-C9CA-BDA5-13A9FB5CAF4F}"/>
              </a:ext>
            </a:extLst>
          </p:cNvPr>
          <p:cNvSpPr txBox="1"/>
          <p:nvPr/>
        </p:nvSpPr>
        <p:spPr>
          <a:xfrm>
            <a:off x="1025641" y="5526484"/>
            <a:ext cx="62350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002060"/>
                </a:solidFill>
              </a:rPr>
              <a:t>Solução: Levar os serviços em destaque para o início da página</a:t>
            </a:r>
            <a:endParaRPr lang="en-US" sz="1100" b="1" dirty="0">
              <a:solidFill>
                <a:srgbClr val="00206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250B9AC-8167-2762-6245-57AEBE984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488" y="2914175"/>
            <a:ext cx="419100" cy="457200"/>
          </a:xfrm>
          <a:prstGeom prst="rect">
            <a:avLst/>
          </a:prstGeom>
        </p:spPr>
      </p:pic>
      <p:pic>
        <p:nvPicPr>
          <p:cNvPr id="24" name="Gráfico 23" descr="Interface do Usuário/Experiência do Usuário com preenchimento sólido">
            <a:extLst>
              <a:ext uri="{FF2B5EF4-FFF2-40B4-BE49-F238E27FC236}">
                <a16:creationId xmlns:a16="http://schemas.microsoft.com/office/drawing/2014/main" id="{386F875D-477A-8575-D58C-94690E88D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2603" y="4277499"/>
            <a:ext cx="1092678" cy="1092678"/>
          </a:xfrm>
          <a:prstGeom prst="rect">
            <a:avLst/>
          </a:prstGeom>
        </p:spPr>
      </p:pic>
      <p:pic>
        <p:nvPicPr>
          <p:cNvPr id="25" name="Gráfico 24" descr="Rede de usuários com preenchimento sólido">
            <a:extLst>
              <a:ext uri="{FF2B5EF4-FFF2-40B4-BE49-F238E27FC236}">
                <a16:creationId xmlns:a16="http://schemas.microsoft.com/office/drawing/2014/main" id="{2A0F5E79-C405-C75A-12AB-ED04BE9426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5120" y="3731160"/>
            <a:ext cx="1092677" cy="1092677"/>
          </a:xfrm>
          <a:prstGeom prst="rect">
            <a:avLst/>
          </a:prstGeom>
        </p:spPr>
      </p:pic>
      <p:pic>
        <p:nvPicPr>
          <p:cNvPr id="26" name="Gráfico 25" descr="Design em camadas com preenchimento sólido">
            <a:extLst>
              <a:ext uri="{FF2B5EF4-FFF2-40B4-BE49-F238E27FC236}">
                <a16:creationId xmlns:a16="http://schemas.microsoft.com/office/drawing/2014/main" id="{35FA6F2D-3AC9-D274-421D-5AE993ECC4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4582" y="4804317"/>
            <a:ext cx="1235749" cy="1235749"/>
          </a:xfrm>
          <a:prstGeom prst="rect">
            <a:avLst/>
          </a:prstGeom>
        </p:spPr>
      </p:pic>
      <p:pic>
        <p:nvPicPr>
          <p:cNvPr id="27" name="Gráfico 26" descr="Público-alvo estrutura de tópicos">
            <a:extLst>
              <a:ext uri="{FF2B5EF4-FFF2-40B4-BE49-F238E27FC236}">
                <a16:creationId xmlns:a16="http://schemas.microsoft.com/office/drawing/2014/main" id="{D3F5ED2E-96D6-9E79-C2B8-B3B8521505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24389" y="5065993"/>
            <a:ext cx="1446360" cy="14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17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/>
          </a:bodyPr>
          <a:lstStyle/>
          <a:p>
            <a:r>
              <a:rPr lang="pt-BR" sz="4800"/>
              <a:t>ANÁLISE DOS OBJETIVOS</a:t>
            </a:r>
            <a:endParaRPr lang="en-US" sz="4800" dirty="0"/>
          </a:p>
        </p:txBody>
      </p:sp>
      <p:sp>
        <p:nvSpPr>
          <p:cNvPr id="10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2514600"/>
            <a:ext cx="6817743" cy="1279721"/>
          </a:xfrm>
        </p:spPr>
        <p:txBody>
          <a:bodyPr>
            <a:noAutofit/>
          </a:bodyPr>
          <a:lstStyle/>
          <a:p>
            <a:pPr algn="just">
              <a:spcAft>
                <a:spcPts val="1200"/>
              </a:spcAft>
            </a:pPr>
            <a:r>
              <a:rPr lang="pt-BR" sz="1100" b="1" dirty="0"/>
              <a:t>3. Acessar serviço para consulta de placa veicular</a:t>
            </a:r>
            <a:endParaRPr lang="pt-BR" sz="1100" b="1" dirty="0">
              <a:solidFill>
                <a:srgbClr val="FF0000"/>
              </a:solidFill>
            </a:endParaRPr>
          </a:p>
          <a:p>
            <a:pPr lvl="0" algn="just">
              <a:spcAft>
                <a:spcPts val="1200"/>
              </a:spcAft>
            </a:pPr>
            <a:r>
              <a:rPr lang="pt-BR" sz="1100" b="1" dirty="0">
                <a:solidFill>
                  <a:srgbClr val="FF0000"/>
                </a:solidFill>
              </a:rPr>
              <a:t>Severidade 2: </a:t>
            </a:r>
          </a:p>
          <a:p>
            <a:pPr lvl="0" algn="just">
              <a:spcAft>
                <a:spcPts val="1200"/>
              </a:spcAft>
            </a:pPr>
            <a:r>
              <a:rPr lang="pt-BR" sz="1100" dirty="0"/>
              <a:t>Redundância na navegação, ao acessar consulta o usuário é levado para outra tela para realizar a mesma ação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Análise dos Resultados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140840-0C74-72BF-7C89-4AAF3C0BD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4200757"/>
            <a:ext cx="3877216" cy="91929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E0FCA02-F715-C9CA-BDA5-13A9FB5CAF4F}"/>
              </a:ext>
            </a:extLst>
          </p:cNvPr>
          <p:cNvSpPr txBox="1"/>
          <p:nvPr/>
        </p:nvSpPr>
        <p:spPr>
          <a:xfrm>
            <a:off x="1025641" y="5526484"/>
            <a:ext cx="62350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002060"/>
                </a:solidFill>
              </a:rPr>
              <a:t>Solução: Encurtar o caminho levando o usuário direto ao serviço desejado.</a:t>
            </a:r>
            <a:endParaRPr lang="en-US" sz="1100" b="1" dirty="0">
              <a:solidFill>
                <a:srgbClr val="00206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BF73C97-746B-F2A2-7B58-EEB127980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840" y="2944910"/>
            <a:ext cx="381000" cy="4191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9A4CB57-0DBD-2E69-662B-CCFAFF579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634" y="4158617"/>
            <a:ext cx="3256948" cy="1003570"/>
          </a:xfrm>
          <a:prstGeom prst="rect">
            <a:avLst/>
          </a:prstGeom>
        </p:spPr>
      </p:pic>
      <p:pic>
        <p:nvPicPr>
          <p:cNvPr id="23" name="Gráfico 22" descr="Interface do Usuário/Experiência do Usuário com preenchimento sólido">
            <a:extLst>
              <a:ext uri="{FF2B5EF4-FFF2-40B4-BE49-F238E27FC236}">
                <a16:creationId xmlns:a16="http://schemas.microsoft.com/office/drawing/2014/main" id="{3072961A-5704-4902-E94D-945E80D3FC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52603" y="4277499"/>
            <a:ext cx="1092678" cy="1092678"/>
          </a:xfrm>
          <a:prstGeom prst="rect">
            <a:avLst/>
          </a:prstGeom>
        </p:spPr>
      </p:pic>
      <p:pic>
        <p:nvPicPr>
          <p:cNvPr id="24" name="Gráfico 23" descr="Rede de usuários com preenchimento sólido">
            <a:extLst>
              <a:ext uri="{FF2B5EF4-FFF2-40B4-BE49-F238E27FC236}">
                <a16:creationId xmlns:a16="http://schemas.microsoft.com/office/drawing/2014/main" id="{B5EEF33F-58D1-25B9-3EBB-01CEE86468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5120" y="3731160"/>
            <a:ext cx="1092677" cy="1092677"/>
          </a:xfrm>
          <a:prstGeom prst="rect">
            <a:avLst/>
          </a:prstGeom>
        </p:spPr>
      </p:pic>
      <p:pic>
        <p:nvPicPr>
          <p:cNvPr id="25" name="Gráfico 24" descr="Design em camadas com preenchimento sólido">
            <a:extLst>
              <a:ext uri="{FF2B5EF4-FFF2-40B4-BE49-F238E27FC236}">
                <a16:creationId xmlns:a16="http://schemas.microsoft.com/office/drawing/2014/main" id="{4434EBAE-9679-B4F0-4AE2-B32A04A956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4582" y="4804317"/>
            <a:ext cx="1235749" cy="1235749"/>
          </a:xfrm>
          <a:prstGeom prst="rect">
            <a:avLst/>
          </a:prstGeom>
        </p:spPr>
      </p:pic>
      <p:pic>
        <p:nvPicPr>
          <p:cNvPr id="26" name="Gráfico 25" descr="Público-alvo estrutura de tópicos">
            <a:extLst>
              <a:ext uri="{FF2B5EF4-FFF2-40B4-BE49-F238E27FC236}">
                <a16:creationId xmlns:a16="http://schemas.microsoft.com/office/drawing/2014/main" id="{3D7EDD19-D94C-14D7-A9B3-9D18ACF4B3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24389" y="5065993"/>
            <a:ext cx="1446360" cy="14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70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/>
          </a:bodyPr>
          <a:lstStyle/>
          <a:p>
            <a:r>
              <a:rPr lang="pt-BR" sz="4800"/>
              <a:t>ANÁLISE DOS OBJETIVOS</a:t>
            </a:r>
            <a:endParaRPr lang="en-US" sz="4800" dirty="0"/>
          </a:p>
        </p:txBody>
      </p:sp>
      <p:sp>
        <p:nvSpPr>
          <p:cNvPr id="10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2514600"/>
            <a:ext cx="6817743" cy="2462842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Aft>
                <a:spcPts val="1200"/>
              </a:spcAft>
            </a:pPr>
            <a:r>
              <a:rPr lang="pt-BR" sz="1100" b="1" dirty="0"/>
              <a:t>4. Realizar solicitação nos canais de atendimento</a:t>
            </a:r>
          </a:p>
          <a:p>
            <a:pPr lvl="0" algn="just">
              <a:lnSpc>
                <a:spcPct val="100000"/>
              </a:lnSpc>
              <a:spcAft>
                <a:spcPts val="1200"/>
              </a:spcAft>
            </a:pPr>
            <a:r>
              <a:rPr lang="pt-BR" sz="1100" b="1" dirty="0">
                <a:solidFill>
                  <a:srgbClr val="FF0000"/>
                </a:solidFill>
              </a:rPr>
              <a:t>Severidade 2: </a:t>
            </a:r>
          </a:p>
          <a:p>
            <a:pPr algn="just">
              <a:lnSpc>
                <a:spcPct val="100000"/>
              </a:lnSpc>
              <a:spcAft>
                <a:spcPts val="1200"/>
              </a:spcAft>
            </a:pPr>
            <a:r>
              <a:rPr lang="pt-BR" sz="1100" dirty="0"/>
              <a:t>Redundância na navegação, ao acessar a solicitação o usuário é levado para outra tela para realizar a mesma ação</a:t>
            </a:r>
          </a:p>
          <a:p>
            <a:pPr algn="just">
              <a:lnSpc>
                <a:spcPct val="100000"/>
              </a:lnSpc>
              <a:spcAft>
                <a:spcPts val="1200"/>
              </a:spcAft>
            </a:pPr>
            <a:r>
              <a:rPr lang="pt-BR" sz="1100" b="1" dirty="0">
                <a:solidFill>
                  <a:srgbClr val="FF0000"/>
                </a:solidFill>
              </a:rPr>
              <a:t>Severidade 3: </a:t>
            </a:r>
            <a:endParaRPr lang="pt-BR" sz="1100" dirty="0"/>
          </a:p>
          <a:p>
            <a:pPr algn="just">
              <a:lnSpc>
                <a:spcPct val="100000"/>
              </a:lnSpc>
              <a:spcAft>
                <a:spcPts val="1200"/>
              </a:spcAft>
            </a:pPr>
            <a:r>
              <a:rPr lang="pt-BR" sz="1100" dirty="0"/>
              <a:t>Erro de certificado (NET:ERR_CERT_COMMON_NAME_INVALID) Ao acessar a solicitação.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Análise dos Resultados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0FCA02-F715-C9CA-BDA5-13A9FB5CAF4F}"/>
              </a:ext>
            </a:extLst>
          </p:cNvPr>
          <p:cNvSpPr txBox="1"/>
          <p:nvPr/>
        </p:nvSpPr>
        <p:spPr>
          <a:xfrm>
            <a:off x="838200" y="6187641"/>
            <a:ext cx="62350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002060"/>
                </a:solidFill>
              </a:rPr>
              <a:t>Solução 1: Encurtar o caminho levando o usuário direto ao serviço desejado.</a:t>
            </a:r>
            <a:endParaRPr lang="en-US" sz="1100" b="1" dirty="0">
              <a:solidFill>
                <a:srgbClr val="00206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BF73C97-746B-F2A2-7B58-EEB127980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466" y="2900843"/>
            <a:ext cx="381000" cy="4191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9CAA2FF-4DE5-61C4-5A64-C83045601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15" y="4776808"/>
            <a:ext cx="2208545" cy="123144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6BD945D-001D-5241-2FAB-C1F7431A9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505" y="4831434"/>
            <a:ext cx="3309158" cy="115045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3DC75E8-2118-DB88-C603-A7EA91748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927" y="4776808"/>
            <a:ext cx="2879615" cy="120507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6DD3D4C-D40A-7BA7-E8F6-DBE75B894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0334" y="3846298"/>
            <a:ext cx="457264" cy="48584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D4E743F-1644-D688-ABEB-3044F0FAFE61}"/>
              </a:ext>
            </a:extLst>
          </p:cNvPr>
          <p:cNvSpPr txBox="1"/>
          <p:nvPr/>
        </p:nvSpPr>
        <p:spPr>
          <a:xfrm>
            <a:off x="838200" y="6421961"/>
            <a:ext cx="62350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002060"/>
                </a:solidFill>
              </a:rPr>
              <a:t>Solução 2: Renovar o certificado do site para evitar desistência dos usuários.</a:t>
            </a:r>
            <a:endParaRPr lang="en-US" sz="1100" b="1" dirty="0">
              <a:solidFill>
                <a:srgbClr val="002060"/>
              </a:solidFill>
            </a:endParaRPr>
          </a:p>
        </p:txBody>
      </p:sp>
      <p:pic>
        <p:nvPicPr>
          <p:cNvPr id="29" name="Gráfico 28" descr="Interface do Usuário/Experiência do Usuário com preenchimento sólido">
            <a:extLst>
              <a:ext uri="{FF2B5EF4-FFF2-40B4-BE49-F238E27FC236}">
                <a16:creationId xmlns:a16="http://schemas.microsoft.com/office/drawing/2014/main" id="{BCCF484E-1391-50D7-D2F9-57DD5518A6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52603" y="4277499"/>
            <a:ext cx="1092678" cy="1092678"/>
          </a:xfrm>
          <a:prstGeom prst="rect">
            <a:avLst/>
          </a:prstGeom>
        </p:spPr>
      </p:pic>
      <p:pic>
        <p:nvPicPr>
          <p:cNvPr id="30" name="Gráfico 29" descr="Rede de usuários com preenchimento sólido">
            <a:extLst>
              <a:ext uri="{FF2B5EF4-FFF2-40B4-BE49-F238E27FC236}">
                <a16:creationId xmlns:a16="http://schemas.microsoft.com/office/drawing/2014/main" id="{12C3417C-B530-D7BE-7CCC-4A1FE97433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35120" y="3731160"/>
            <a:ext cx="1092677" cy="1092677"/>
          </a:xfrm>
          <a:prstGeom prst="rect">
            <a:avLst/>
          </a:prstGeom>
        </p:spPr>
      </p:pic>
      <p:pic>
        <p:nvPicPr>
          <p:cNvPr id="31" name="Gráfico 30" descr="Design em camadas com preenchimento sólido">
            <a:extLst>
              <a:ext uri="{FF2B5EF4-FFF2-40B4-BE49-F238E27FC236}">
                <a16:creationId xmlns:a16="http://schemas.microsoft.com/office/drawing/2014/main" id="{71E5554B-893D-EE0B-B797-BA4D7FC68D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74582" y="4804317"/>
            <a:ext cx="1235749" cy="1235749"/>
          </a:xfrm>
          <a:prstGeom prst="rect">
            <a:avLst/>
          </a:prstGeom>
        </p:spPr>
      </p:pic>
      <p:pic>
        <p:nvPicPr>
          <p:cNvPr id="32" name="Gráfico 31" descr="Público-alvo estrutura de tópicos">
            <a:extLst>
              <a:ext uri="{FF2B5EF4-FFF2-40B4-BE49-F238E27FC236}">
                <a16:creationId xmlns:a16="http://schemas.microsoft.com/office/drawing/2014/main" id="{ED381E72-ABED-64B4-A83F-A90BD00461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24389" y="5065993"/>
            <a:ext cx="1446360" cy="14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05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/>
          </a:bodyPr>
          <a:lstStyle/>
          <a:p>
            <a:r>
              <a:rPr lang="pt-BR" sz="4800"/>
              <a:t>ANÁLISE DOS OBJETIVOS</a:t>
            </a:r>
            <a:endParaRPr lang="en-US" sz="4800" dirty="0"/>
          </a:p>
        </p:txBody>
      </p:sp>
      <p:sp>
        <p:nvSpPr>
          <p:cNvPr id="10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9" y="2514600"/>
            <a:ext cx="6817743" cy="2462842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Aft>
                <a:spcPts val="1200"/>
              </a:spcAft>
            </a:pPr>
            <a:r>
              <a:rPr lang="pt-BR" sz="1100" b="1" dirty="0"/>
              <a:t>5. Conhecer comentários de outros usuários</a:t>
            </a:r>
            <a:endParaRPr lang="pt-BR" sz="1100" b="1" dirty="0">
              <a:solidFill>
                <a:srgbClr val="FF0000"/>
              </a:solidFill>
            </a:endParaRPr>
          </a:p>
          <a:p>
            <a:pPr lvl="0" algn="just">
              <a:lnSpc>
                <a:spcPct val="100000"/>
              </a:lnSpc>
              <a:spcAft>
                <a:spcPts val="1200"/>
              </a:spcAft>
            </a:pPr>
            <a:r>
              <a:rPr lang="pt-BR" sz="1100" b="1" dirty="0">
                <a:solidFill>
                  <a:srgbClr val="FF0000"/>
                </a:solidFill>
              </a:rPr>
              <a:t>Severidade 2: </a:t>
            </a:r>
          </a:p>
          <a:p>
            <a:pPr lvl="0" algn="just">
              <a:lnSpc>
                <a:spcPct val="100000"/>
              </a:lnSpc>
              <a:spcAft>
                <a:spcPts val="1200"/>
              </a:spcAft>
            </a:pPr>
            <a:r>
              <a:rPr lang="pt-BR" sz="1100" dirty="0"/>
              <a:t>Não é possível realizar essa atividade pois o site não disponibiliza área visível de comentários e avaliações individuais.</a:t>
            </a:r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Análise dos Resultados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E0FCA02-F715-C9CA-BDA5-13A9FB5CAF4F}"/>
              </a:ext>
            </a:extLst>
          </p:cNvPr>
          <p:cNvSpPr txBox="1"/>
          <p:nvPr/>
        </p:nvSpPr>
        <p:spPr>
          <a:xfrm>
            <a:off x="950343" y="5782744"/>
            <a:ext cx="62350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002060"/>
                </a:solidFill>
              </a:rPr>
              <a:t>Solução: Criar uma tela de comentários onde o usuário possa ver as opiniões individuais de outros usuários, assim como suas avaliações.</a:t>
            </a:r>
            <a:endParaRPr lang="en-US" sz="1100" b="1" dirty="0">
              <a:solidFill>
                <a:srgbClr val="00206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BF73C97-746B-F2A2-7B58-EEB127980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213" y="2888476"/>
            <a:ext cx="381000" cy="4191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F05DDB-F277-1995-3CB4-9876D1D1D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4068962"/>
            <a:ext cx="3532874" cy="952396"/>
          </a:xfrm>
          <a:prstGeom prst="rect">
            <a:avLst/>
          </a:prstGeom>
        </p:spPr>
      </p:pic>
      <p:pic>
        <p:nvPicPr>
          <p:cNvPr id="25" name="Gráfico 24" descr="Interface do Usuário/Experiência do Usuário com preenchimento sólido">
            <a:extLst>
              <a:ext uri="{FF2B5EF4-FFF2-40B4-BE49-F238E27FC236}">
                <a16:creationId xmlns:a16="http://schemas.microsoft.com/office/drawing/2014/main" id="{342E277E-0E45-8AE8-DD8F-DE235A83A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2603" y="4277499"/>
            <a:ext cx="1092678" cy="1092678"/>
          </a:xfrm>
          <a:prstGeom prst="rect">
            <a:avLst/>
          </a:prstGeom>
        </p:spPr>
      </p:pic>
      <p:pic>
        <p:nvPicPr>
          <p:cNvPr id="26" name="Gráfico 25" descr="Rede de usuários com preenchimento sólido">
            <a:extLst>
              <a:ext uri="{FF2B5EF4-FFF2-40B4-BE49-F238E27FC236}">
                <a16:creationId xmlns:a16="http://schemas.microsoft.com/office/drawing/2014/main" id="{731D2D5C-8D05-3B38-B2F6-F5CB2348B6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5120" y="3731160"/>
            <a:ext cx="1092677" cy="1092677"/>
          </a:xfrm>
          <a:prstGeom prst="rect">
            <a:avLst/>
          </a:prstGeom>
        </p:spPr>
      </p:pic>
      <p:pic>
        <p:nvPicPr>
          <p:cNvPr id="27" name="Gráfico 26" descr="Design em camadas com preenchimento sólido">
            <a:extLst>
              <a:ext uri="{FF2B5EF4-FFF2-40B4-BE49-F238E27FC236}">
                <a16:creationId xmlns:a16="http://schemas.microsoft.com/office/drawing/2014/main" id="{CA4723CD-41C8-99A6-385E-504A849871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74582" y="4804317"/>
            <a:ext cx="1235749" cy="1235749"/>
          </a:xfrm>
          <a:prstGeom prst="rect">
            <a:avLst/>
          </a:prstGeom>
        </p:spPr>
      </p:pic>
      <p:pic>
        <p:nvPicPr>
          <p:cNvPr id="28" name="Gráfico 27" descr="Público-alvo estrutura de tópicos">
            <a:extLst>
              <a:ext uri="{FF2B5EF4-FFF2-40B4-BE49-F238E27FC236}">
                <a16:creationId xmlns:a16="http://schemas.microsoft.com/office/drawing/2014/main" id="{2387BA68-EFA3-07C2-304D-6704115CC5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24389" y="5065993"/>
            <a:ext cx="1446360" cy="14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2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/>
              <a:t>1- Heurística de Nielsen</a:t>
            </a:r>
            <a:br>
              <a:rPr lang="pt-BR" sz="4800"/>
            </a:br>
            <a:r>
              <a:rPr lang="pt-BR" sz="1200"/>
              <a:t>Visibilidade do status do sistema:</a:t>
            </a:r>
            <a:endParaRPr lang="en-US" sz="1200" dirty="0"/>
          </a:p>
        </p:txBody>
      </p:sp>
      <p:sp>
        <p:nvSpPr>
          <p:cNvPr id="19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621245"/>
            <a:ext cx="6011176" cy="1070861"/>
          </a:xfrm>
        </p:spPr>
        <p:txBody>
          <a:bodyPr>
            <a:normAutofit/>
          </a:bodyPr>
          <a:lstStyle/>
          <a:p>
            <a:r>
              <a:rPr lang="pt-BR" sz="1100"/>
              <a:t>Objetivos: 1 ao 8</a:t>
            </a:r>
            <a:br>
              <a:rPr lang="pt-BR" sz="1100"/>
            </a:br>
            <a:r>
              <a:rPr lang="pt-BR" sz="1100"/>
              <a:t>Não identifiquei problemas quanto ao status do sistema. As telas são bem informativas e apresentam avaliações e data da última modificação.</a:t>
            </a:r>
            <a:endParaRPr lang="en-US" sz="1100" dirty="0"/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Método de Inspeção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73CABE-4C61-C7C8-B378-41691E5A823F}"/>
              </a:ext>
            </a:extLst>
          </p:cNvPr>
          <p:cNvSpPr txBox="1"/>
          <p:nvPr/>
        </p:nvSpPr>
        <p:spPr>
          <a:xfrm>
            <a:off x="7263685" y="850005"/>
            <a:ext cx="609456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Criar conta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login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obter carteira digital de trânsito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de placa veicular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na base RENAVAM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solicitação nos canais de atendimento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uma denúncia</a:t>
            </a:r>
            <a:endParaRPr lang="en-US" sz="1100" b="1" dirty="0"/>
          </a:p>
          <a:p>
            <a:pPr marL="342900" lvl="0" indent="-342900">
              <a:buFont typeface="+mj-lt"/>
              <a:buAutoNum type="arabicPeriod"/>
            </a:pPr>
            <a:r>
              <a:rPr lang="pt-BR" sz="1100" b="1" dirty="0"/>
              <a:t>Conhecer comentários de outros usuários</a:t>
            </a:r>
            <a:endParaRPr lang="en-US" sz="1100" b="1" dirty="0"/>
          </a:p>
        </p:txBody>
      </p:sp>
      <p:pic>
        <p:nvPicPr>
          <p:cNvPr id="2" name="Imagem 1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E803EB88-FA51-F181-33FD-FD1AF2C8D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3428999"/>
            <a:ext cx="3165431" cy="923707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27AE8D3-ABFE-D9BA-327D-342E23422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4634426"/>
            <a:ext cx="2242185" cy="1684020"/>
          </a:xfrm>
          <a:prstGeom prst="rect">
            <a:avLst/>
          </a:prstGeom>
        </p:spPr>
      </p:pic>
      <p:pic>
        <p:nvPicPr>
          <p:cNvPr id="5" name="Gráfico 4" descr="Táxi com preenchimento sólido">
            <a:extLst>
              <a:ext uri="{FF2B5EF4-FFF2-40B4-BE49-F238E27FC236}">
                <a16:creationId xmlns:a16="http://schemas.microsoft.com/office/drawing/2014/main" id="{CC922770-9ACD-C54C-E18C-9204A732B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7070" y="3731604"/>
            <a:ext cx="1317901" cy="1317901"/>
          </a:xfrm>
          <a:prstGeom prst="rect">
            <a:avLst/>
          </a:prstGeom>
        </p:spPr>
      </p:pic>
      <p:pic>
        <p:nvPicPr>
          <p:cNvPr id="6" name="Gráfico 5" descr="Garfo na estrada com preenchimento sólido">
            <a:extLst>
              <a:ext uri="{FF2B5EF4-FFF2-40B4-BE49-F238E27FC236}">
                <a16:creationId xmlns:a16="http://schemas.microsoft.com/office/drawing/2014/main" id="{A9732B85-DE1C-B2F6-E5F2-A50CFE41AE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4446" y="4092159"/>
            <a:ext cx="1418604" cy="1418604"/>
          </a:xfrm>
          <a:prstGeom prst="rect">
            <a:avLst/>
          </a:prstGeom>
        </p:spPr>
      </p:pic>
      <p:pic>
        <p:nvPicPr>
          <p:cNvPr id="7" name="Gráfico 6" descr="Motocicleta com preenchimento sólido">
            <a:extLst>
              <a:ext uri="{FF2B5EF4-FFF2-40B4-BE49-F238E27FC236}">
                <a16:creationId xmlns:a16="http://schemas.microsoft.com/office/drawing/2014/main" id="{6E186CA2-2B66-B212-9A23-B0C869F3E1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56262" y="5224458"/>
            <a:ext cx="1193511" cy="1193511"/>
          </a:xfrm>
          <a:prstGeom prst="rect">
            <a:avLst/>
          </a:prstGeom>
        </p:spPr>
      </p:pic>
      <p:pic>
        <p:nvPicPr>
          <p:cNvPr id="8" name="Gráfico 7" descr="Caminhão com preenchimento sólido">
            <a:extLst>
              <a:ext uri="{FF2B5EF4-FFF2-40B4-BE49-F238E27FC236}">
                <a16:creationId xmlns:a16="http://schemas.microsoft.com/office/drawing/2014/main" id="{6EB2E71E-2C21-519C-C1C8-908290AA69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45370" y="4862955"/>
            <a:ext cx="1317900" cy="1317900"/>
          </a:xfrm>
          <a:prstGeom prst="rect">
            <a:avLst/>
          </a:prstGeom>
        </p:spPr>
      </p:pic>
      <p:pic>
        <p:nvPicPr>
          <p:cNvPr id="13" name="Gráfico 12" descr="Marca de seleção com preenchimento sólido">
            <a:extLst>
              <a:ext uri="{FF2B5EF4-FFF2-40B4-BE49-F238E27FC236}">
                <a16:creationId xmlns:a16="http://schemas.microsoft.com/office/drawing/2014/main" id="{B225B840-3B3C-B3D5-797F-482E053B61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38800" y="8500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37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/>
              <a:t>2- Heurística de Nielsen</a:t>
            </a:r>
            <a:br>
              <a:rPr lang="pt-BR" sz="4800"/>
            </a:br>
            <a:r>
              <a:rPr lang="pt-BR" sz="1200"/>
              <a:t>Correspondência entre o sistema e o mundo real: </a:t>
            </a:r>
            <a:endParaRPr lang="en-US" sz="1200" dirty="0"/>
          </a:p>
        </p:txBody>
      </p:sp>
      <p:sp>
        <p:nvSpPr>
          <p:cNvPr id="19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621246"/>
            <a:ext cx="6011176" cy="752528"/>
          </a:xfrm>
        </p:spPr>
        <p:txBody>
          <a:bodyPr>
            <a:normAutofit/>
          </a:bodyPr>
          <a:lstStyle/>
          <a:p>
            <a:r>
              <a:rPr lang="pt-BR" sz="1100"/>
              <a:t>Objetivos: 1 ao 8</a:t>
            </a:r>
            <a:br>
              <a:rPr lang="pt-BR" sz="1100"/>
            </a:br>
            <a:r>
              <a:rPr lang="pt-BR" sz="1100"/>
              <a:t>O sistema apresenta uma linguagem que não considero difícil de interpretar. Muito próxima da que utilizamos no mundo real.</a:t>
            </a:r>
            <a:endParaRPr lang="en-US" sz="1100" dirty="0"/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Método de Inspeção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73CABE-4C61-C7C8-B378-41691E5A823F}"/>
              </a:ext>
            </a:extLst>
          </p:cNvPr>
          <p:cNvSpPr txBox="1"/>
          <p:nvPr/>
        </p:nvSpPr>
        <p:spPr>
          <a:xfrm>
            <a:off x="7263685" y="850005"/>
            <a:ext cx="609456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Criar conta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login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obter carteira digital de trânsito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de placa veicular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na base RENAVAM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solicitação nos canais de atendimento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uma denúncia</a:t>
            </a:r>
            <a:endParaRPr lang="en-US" sz="1100" b="1" dirty="0"/>
          </a:p>
          <a:p>
            <a:pPr marL="342900" lvl="0" indent="-342900">
              <a:buFont typeface="+mj-lt"/>
              <a:buAutoNum type="arabicPeriod"/>
            </a:pPr>
            <a:r>
              <a:rPr lang="pt-BR" sz="1100" b="1" dirty="0"/>
              <a:t>Conhecer comentários de outros usuários</a:t>
            </a:r>
            <a:endParaRPr lang="en-US" sz="1100" b="1" dirty="0"/>
          </a:p>
        </p:txBody>
      </p:sp>
      <p:pic>
        <p:nvPicPr>
          <p:cNvPr id="5" name="Gráfico 4" descr="Táxi com preenchimento sólido">
            <a:extLst>
              <a:ext uri="{FF2B5EF4-FFF2-40B4-BE49-F238E27FC236}">
                <a16:creationId xmlns:a16="http://schemas.microsoft.com/office/drawing/2014/main" id="{CC922770-9ACD-C54C-E18C-9204A732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7070" y="3731604"/>
            <a:ext cx="1317901" cy="1317901"/>
          </a:xfrm>
          <a:prstGeom prst="rect">
            <a:avLst/>
          </a:prstGeom>
        </p:spPr>
      </p:pic>
      <p:pic>
        <p:nvPicPr>
          <p:cNvPr id="6" name="Gráfico 5" descr="Garfo na estrada com preenchimento sólido">
            <a:extLst>
              <a:ext uri="{FF2B5EF4-FFF2-40B4-BE49-F238E27FC236}">
                <a16:creationId xmlns:a16="http://schemas.microsoft.com/office/drawing/2014/main" id="{A9732B85-DE1C-B2F6-E5F2-A50CFE41A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446" y="4092159"/>
            <a:ext cx="1418604" cy="1418604"/>
          </a:xfrm>
          <a:prstGeom prst="rect">
            <a:avLst/>
          </a:prstGeom>
        </p:spPr>
      </p:pic>
      <p:pic>
        <p:nvPicPr>
          <p:cNvPr id="7" name="Gráfico 6" descr="Motocicleta com preenchimento sólido">
            <a:extLst>
              <a:ext uri="{FF2B5EF4-FFF2-40B4-BE49-F238E27FC236}">
                <a16:creationId xmlns:a16="http://schemas.microsoft.com/office/drawing/2014/main" id="{6E186CA2-2B66-B212-9A23-B0C869F3E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262" y="5224458"/>
            <a:ext cx="1193511" cy="1193511"/>
          </a:xfrm>
          <a:prstGeom prst="rect">
            <a:avLst/>
          </a:prstGeom>
        </p:spPr>
      </p:pic>
      <p:pic>
        <p:nvPicPr>
          <p:cNvPr id="8" name="Gráfico 7" descr="Caminhão com preenchimento sólido">
            <a:extLst>
              <a:ext uri="{FF2B5EF4-FFF2-40B4-BE49-F238E27FC236}">
                <a16:creationId xmlns:a16="http://schemas.microsoft.com/office/drawing/2014/main" id="{6EB2E71E-2C21-519C-C1C8-908290AA6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5370" y="4862955"/>
            <a:ext cx="1317900" cy="13179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673E24C-B49F-33E9-0E2E-146DAC9189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800" y="3373773"/>
            <a:ext cx="6011176" cy="7413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4FDC9E8-416B-A582-027C-EB50927A33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" y="4225673"/>
            <a:ext cx="4217050" cy="2271170"/>
          </a:xfrm>
          <a:prstGeom prst="rect">
            <a:avLst/>
          </a:prstGeom>
        </p:spPr>
      </p:pic>
      <p:pic>
        <p:nvPicPr>
          <p:cNvPr id="13" name="Gráfico 12" descr="Marca de seleção com preenchimento sólido">
            <a:extLst>
              <a:ext uri="{FF2B5EF4-FFF2-40B4-BE49-F238E27FC236}">
                <a16:creationId xmlns:a16="http://schemas.microsoft.com/office/drawing/2014/main" id="{C9D5E5E7-F78B-5839-C0D9-C7D136BCA6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38800" y="8500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9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/>
              <a:t>3- Heurística de Nielsen</a:t>
            </a:r>
            <a:br>
              <a:rPr lang="pt-BR" sz="4800"/>
            </a:br>
            <a:r>
              <a:rPr lang="pt-BR" sz="1200"/>
              <a:t>Controle e liberdade do usuário:</a:t>
            </a:r>
            <a:endParaRPr lang="en-US" sz="1200" dirty="0"/>
          </a:p>
        </p:txBody>
      </p:sp>
      <p:sp>
        <p:nvSpPr>
          <p:cNvPr id="19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621245"/>
            <a:ext cx="6011176" cy="807755"/>
          </a:xfrm>
        </p:spPr>
        <p:txBody>
          <a:bodyPr>
            <a:normAutofit/>
          </a:bodyPr>
          <a:lstStyle/>
          <a:p>
            <a:r>
              <a:rPr lang="pt-BR" sz="1100"/>
              <a:t>Objetivos: 1 ao 7</a:t>
            </a:r>
            <a:br>
              <a:rPr lang="pt-BR" sz="1100"/>
            </a:br>
            <a:r>
              <a:rPr lang="pt-BR" sz="1100"/>
              <a:t>Durante toda a jornada foi possível retroceder e desfazer as ações, porém não foi possível acessar as avaliações e comentários dos usuários.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Método de Inspeção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73CABE-4C61-C7C8-B378-41691E5A823F}"/>
              </a:ext>
            </a:extLst>
          </p:cNvPr>
          <p:cNvSpPr txBox="1"/>
          <p:nvPr/>
        </p:nvSpPr>
        <p:spPr>
          <a:xfrm>
            <a:off x="7263685" y="850005"/>
            <a:ext cx="609456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Criar conta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login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obter carteira digital de trânsito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de placa veicular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na base RENAVAM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solicitação nos canais de atendimento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uma denúncia</a:t>
            </a:r>
            <a:endParaRPr lang="en-US" sz="1100" b="1" dirty="0"/>
          </a:p>
          <a:p>
            <a:pPr marL="342900" lvl="0" indent="-342900">
              <a:buFont typeface="+mj-lt"/>
              <a:buAutoNum type="arabicPeriod"/>
            </a:pPr>
            <a:r>
              <a:rPr lang="pt-BR" sz="1100" b="1" dirty="0"/>
              <a:t>Conhecer comentários de outros usuários</a:t>
            </a:r>
            <a:endParaRPr lang="en-US" sz="1100" b="1" dirty="0"/>
          </a:p>
        </p:txBody>
      </p:sp>
      <p:pic>
        <p:nvPicPr>
          <p:cNvPr id="5" name="Gráfico 4" descr="Táxi com preenchimento sólido">
            <a:extLst>
              <a:ext uri="{FF2B5EF4-FFF2-40B4-BE49-F238E27FC236}">
                <a16:creationId xmlns:a16="http://schemas.microsoft.com/office/drawing/2014/main" id="{CC922770-9ACD-C54C-E18C-9204A732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7070" y="3731604"/>
            <a:ext cx="1317901" cy="1317901"/>
          </a:xfrm>
          <a:prstGeom prst="rect">
            <a:avLst/>
          </a:prstGeom>
        </p:spPr>
      </p:pic>
      <p:pic>
        <p:nvPicPr>
          <p:cNvPr id="6" name="Gráfico 5" descr="Garfo na estrada com preenchimento sólido">
            <a:extLst>
              <a:ext uri="{FF2B5EF4-FFF2-40B4-BE49-F238E27FC236}">
                <a16:creationId xmlns:a16="http://schemas.microsoft.com/office/drawing/2014/main" id="{A9732B85-DE1C-B2F6-E5F2-A50CFE41A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446" y="4092159"/>
            <a:ext cx="1418604" cy="1418604"/>
          </a:xfrm>
          <a:prstGeom prst="rect">
            <a:avLst/>
          </a:prstGeom>
        </p:spPr>
      </p:pic>
      <p:pic>
        <p:nvPicPr>
          <p:cNvPr id="7" name="Gráfico 6" descr="Motocicleta com preenchimento sólido">
            <a:extLst>
              <a:ext uri="{FF2B5EF4-FFF2-40B4-BE49-F238E27FC236}">
                <a16:creationId xmlns:a16="http://schemas.microsoft.com/office/drawing/2014/main" id="{6E186CA2-2B66-B212-9A23-B0C869F3E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262" y="5224458"/>
            <a:ext cx="1193511" cy="1193511"/>
          </a:xfrm>
          <a:prstGeom prst="rect">
            <a:avLst/>
          </a:prstGeom>
        </p:spPr>
      </p:pic>
      <p:pic>
        <p:nvPicPr>
          <p:cNvPr id="8" name="Gráfico 7" descr="Caminhão com preenchimento sólido">
            <a:extLst>
              <a:ext uri="{FF2B5EF4-FFF2-40B4-BE49-F238E27FC236}">
                <a16:creationId xmlns:a16="http://schemas.microsoft.com/office/drawing/2014/main" id="{6EB2E71E-2C21-519C-C1C8-908290AA6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5370" y="4862955"/>
            <a:ext cx="1317900" cy="13179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A8A2EB9-15D4-27E5-92DB-60C0C44CBD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251" y="3454124"/>
            <a:ext cx="381000" cy="419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1EA54E5-99F6-586C-831B-CF2FD84FCC27}"/>
              </a:ext>
            </a:extLst>
          </p:cNvPr>
          <p:cNvSpPr txBox="1"/>
          <p:nvPr/>
        </p:nvSpPr>
        <p:spPr>
          <a:xfrm>
            <a:off x="1025641" y="3488504"/>
            <a:ext cx="66811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rgbClr val="FF0000"/>
                </a:solidFill>
              </a:rPr>
              <a:t>Severidade</a:t>
            </a:r>
            <a:r>
              <a:rPr lang="en-US" sz="1100" b="1" dirty="0">
                <a:solidFill>
                  <a:srgbClr val="FF0000"/>
                </a:solidFill>
              </a:rPr>
              <a:t> 2</a:t>
            </a:r>
          </a:p>
          <a:p>
            <a:endParaRPr lang="en-US" sz="1100" b="1" dirty="0">
              <a:solidFill>
                <a:srgbClr val="FF0000"/>
              </a:solidFill>
            </a:endParaRPr>
          </a:p>
          <a:p>
            <a:r>
              <a:rPr lang="pt-BR" sz="1100" dirty="0"/>
              <a:t>Objetivos: 8</a:t>
            </a:r>
          </a:p>
          <a:p>
            <a:r>
              <a:rPr lang="pt-BR" sz="1100" dirty="0"/>
              <a:t>Apesar de ter acesso a avaliação, não é possível visualizar os comentários e avaliações individuais.</a:t>
            </a:r>
          </a:p>
        </p:txBody>
      </p:sp>
      <p:pic>
        <p:nvPicPr>
          <p:cNvPr id="11" name="Imagem 10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F3822B8F-45F6-D256-F35E-2D3FEEC8E6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6800" y="4390554"/>
            <a:ext cx="4118610" cy="73279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D3656B5-6277-948E-8F51-B535BCB0B7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800" y="5108253"/>
            <a:ext cx="2687320" cy="23241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4C02DF-5BA7-6596-4F59-CDEDBDB1C5BC}"/>
              </a:ext>
            </a:extLst>
          </p:cNvPr>
          <p:cNvSpPr txBox="1"/>
          <p:nvPr/>
        </p:nvSpPr>
        <p:spPr>
          <a:xfrm>
            <a:off x="1025641" y="5526484"/>
            <a:ext cx="66811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002060"/>
                </a:solidFill>
              </a:rPr>
              <a:t>Solução: permitir que ao clicar nas avaliações o usuário tenha acesso as avaliações individuais.</a:t>
            </a:r>
            <a:endParaRPr lang="en-US" sz="11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9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/>
              <a:t>4- Heurística de Nielsen</a:t>
            </a:r>
            <a:br>
              <a:rPr lang="pt-BR" sz="4800"/>
            </a:br>
            <a:r>
              <a:rPr lang="pt-BR" sz="1200"/>
              <a:t>Consistência e padrões:</a:t>
            </a:r>
            <a:endParaRPr lang="en-US" sz="1200" dirty="0"/>
          </a:p>
        </p:txBody>
      </p:sp>
      <p:sp>
        <p:nvSpPr>
          <p:cNvPr id="19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621245"/>
            <a:ext cx="6011176" cy="807755"/>
          </a:xfrm>
        </p:spPr>
        <p:txBody>
          <a:bodyPr>
            <a:normAutofit/>
          </a:bodyPr>
          <a:lstStyle/>
          <a:p>
            <a:r>
              <a:rPr lang="pt-BR" sz="1100"/>
              <a:t>Objetivos: 1, 2, 3, 4, 5 e 8</a:t>
            </a:r>
            <a:br>
              <a:rPr lang="pt-BR" sz="1100"/>
            </a:br>
            <a:r>
              <a:rPr lang="pt-BR" sz="1100"/>
              <a:t>O site segue uma consistência das demais telas e funcionalidades.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Método de Inspeção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73CABE-4C61-C7C8-B378-41691E5A823F}"/>
              </a:ext>
            </a:extLst>
          </p:cNvPr>
          <p:cNvSpPr txBox="1"/>
          <p:nvPr/>
        </p:nvSpPr>
        <p:spPr>
          <a:xfrm>
            <a:off x="7263685" y="850005"/>
            <a:ext cx="609456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Criar conta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login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obter carteira digital de trânsito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de placa veicular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na base RENAVAM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solicitação nos canais de atendimento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uma denúncia</a:t>
            </a:r>
            <a:endParaRPr lang="en-US" sz="1100" b="1" dirty="0"/>
          </a:p>
          <a:p>
            <a:pPr marL="342900" lvl="0" indent="-342900">
              <a:buFont typeface="+mj-lt"/>
              <a:buAutoNum type="arabicPeriod"/>
            </a:pPr>
            <a:r>
              <a:rPr lang="pt-BR" sz="1100" b="1" dirty="0"/>
              <a:t>Conhecer comentários de outros usuários</a:t>
            </a:r>
            <a:endParaRPr lang="en-US" sz="1100" b="1" dirty="0"/>
          </a:p>
        </p:txBody>
      </p:sp>
      <p:pic>
        <p:nvPicPr>
          <p:cNvPr id="5" name="Gráfico 4" descr="Táxi com preenchimento sólido">
            <a:extLst>
              <a:ext uri="{FF2B5EF4-FFF2-40B4-BE49-F238E27FC236}">
                <a16:creationId xmlns:a16="http://schemas.microsoft.com/office/drawing/2014/main" id="{CC922770-9ACD-C54C-E18C-9204A732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7070" y="3731604"/>
            <a:ext cx="1317901" cy="1317901"/>
          </a:xfrm>
          <a:prstGeom prst="rect">
            <a:avLst/>
          </a:prstGeom>
        </p:spPr>
      </p:pic>
      <p:pic>
        <p:nvPicPr>
          <p:cNvPr id="6" name="Gráfico 5" descr="Garfo na estrada com preenchimento sólido">
            <a:extLst>
              <a:ext uri="{FF2B5EF4-FFF2-40B4-BE49-F238E27FC236}">
                <a16:creationId xmlns:a16="http://schemas.microsoft.com/office/drawing/2014/main" id="{A9732B85-DE1C-B2F6-E5F2-A50CFE41A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446" y="4092159"/>
            <a:ext cx="1418604" cy="1418604"/>
          </a:xfrm>
          <a:prstGeom prst="rect">
            <a:avLst/>
          </a:prstGeom>
        </p:spPr>
      </p:pic>
      <p:pic>
        <p:nvPicPr>
          <p:cNvPr id="7" name="Gráfico 6" descr="Motocicleta com preenchimento sólido">
            <a:extLst>
              <a:ext uri="{FF2B5EF4-FFF2-40B4-BE49-F238E27FC236}">
                <a16:creationId xmlns:a16="http://schemas.microsoft.com/office/drawing/2014/main" id="{6E186CA2-2B66-B212-9A23-B0C869F3E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262" y="5224458"/>
            <a:ext cx="1193511" cy="1193511"/>
          </a:xfrm>
          <a:prstGeom prst="rect">
            <a:avLst/>
          </a:prstGeom>
        </p:spPr>
      </p:pic>
      <p:pic>
        <p:nvPicPr>
          <p:cNvPr id="8" name="Gráfico 7" descr="Caminhão com preenchimento sólido">
            <a:extLst>
              <a:ext uri="{FF2B5EF4-FFF2-40B4-BE49-F238E27FC236}">
                <a16:creationId xmlns:a16="http://schemas.microsoft.com/office/drawing/2014/main" id="{6EB2E71E-2C21-519C-C1C8-908290AA6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5370" y="4862955"/>
            <a:ext cx="1317900" cy="13179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A8A2EB9-15D4-27E5-92DB-60C0C44CBD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8120" y="3066452"/>
            <a:ext cx="381000" cy="4191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1EA54E5-99F6-586C-831B-CF2FD84FCC27}"/>
              </a:ext>
            </a:extLst>
          </p:cNvPr>
          <p:cNvSpPr txBox="1"/>
          <p:nvPr/>
        </p:nvSpPr>
        <p:spPr>
          <a:xfrm>
            <a:off x="1025641" y="3136036"/>
            <a:ext cx="66811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rgbClr val="FF0000"/>
                </a:solidFill>
              </a:rPr>
              <a:t>Severidade</a:t>
            </a:r>
            <a:r>
              <a:rPr lang="en-US" sz="1100" b="1" dirty="0">
                <a:solidFill>
                  <a:srgbClr val="FF0000"/>
                </a:solidFill>
              </a:rPr>
              <a:t> 2</a:t>
            </a:r>
          </a:p>
          <a:p>
            <a:endParaRPr lang="en-US" sz="1100" b="1" dirty="0">
              <a:solidFill>
                <a:srgbClr val="FF0000"/>
              </a:solidFill>
            </a:endParaRPr>
          </a:p>
          <a:p>
            <a:r>
              <a:rPr lang="pt-BR" sz="1100" dirty="0"/>
              <a:t>Objetivos: 6 e 7</a:t>
            </a:r>
          </a:p>
          <a:p>
            <a:r>
              <a:rPr lang="pt-BR" sz="1100" dirty="0"/>
              <a:t>O design foge do padrão: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E4C02DF-5BA7-6596-4F59-CDEDBDB1C5BC}"/>
              </a:ext>
            </a:extLst>
          </p:cNvPr>
          <p:cNvSpPr txBox="1"/>
          <p:nvPr/>
        </p:nvSpPr>
        <p:spPr>
          <a:xfrm>
            <a:off x="1025641" y="5526484"/>
            <a:ext cx="66811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002060"/>
                </a:solidFill>
              </a:rPr>
              <a:t>Solução: manter a padronização visual ou eliminar a tela seguinte para direcionar o usuário diretamente ao serviço desejado.</a:t>
            </a:r>
            <a:endParaRPr lang="en-US" sz="1100" b="1" dirty="0">
              <a:solidFill>
                <a:srgbClr val="002060"/>
              </a:solidFill>
            </a:endParaRPr>
          </a:p>
        </p:txBody>
      </p:sp>
      <p:pic>
        <p:nvPicPr>
          <p:cNvPr id="3" name="Imagem 2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716E3B4D-55A8-FC13-A2B5-9A1116A8EB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5641" y="3930759"/>
            <a:ext cx="2559050" cy="890270"/>
          </a:xfrm>
          <a:prstGeom prst="rect">
            <a:avLst/>
          </a:prstGeom>
        </p:spPr>
      </p:pic>
      <p:pic>
        <p:nvPicPr>
          <p:cNvPr id="10" name="Imagem 9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D48C3B7E-EC5A-B285-1E71-28412C3619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6140" y="3926446"/>
            <a:ext cx="2592070" cy="13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94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/>
              <a:t>5- Heurística de Nielsen</a:t>
            </a:r>
            <a:br>
              <a:rPr lang="pt-BR" sz="4800"/>
            </a:br>
            <a:r>
              <a:rPr lang="pt-BR" sz="1200"/>
              <a:t>Prevenção de erros:</a:t>
            </a:r>
            <a:endParaRPr lang="en-US" sz="1200" dirty="0"/>
          </a:p>
        </p:txBody>
      </p:sp>
      <p:sp>
        <p:nvSpPr>
          <p:cNvPr id="19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621245"/>
            <a:ext cx="6011176" cy="807755"/>
          </a:xfrm>
        </p:spPr>
        <p:txBody>
          <a:bodyPr>
            <a:normAutofit/>
          </a:bodyPr>
          <a:lstStyle/>
          <a:p>
            <a:r>
              <a:rPr lang="pt-BR" sz="1100"/>
              <a:t>Objetivos: 1 a 8</a:t>
            </a:r>
            <a:br>
              <a:rPr lang="pt-BR" sz="1100"/>
            </a:br>
            <a:r>
              <a:rPr lang="pt-BR" sz="1100"/>
              <a:t>Durante a atividade não foram identificados erros que pudessem ser contornados através do sistema.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Método de Inspeção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73CABE-4C61-C7C8-B378-41691E5A823F}"/>
              </a:ext>
            </a:extLst>
          </p:cNvPr>
          <p:cNvSpPr txBox="1"/>
          <p:nvPr/>
        </p:nvSpPr>
        <p:spPr>
          <a:xfrm>
            <a:off x="7263685" y="850005"/>
            <a:ext cx="609456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Criar conta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login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obter carteira digital de trânsito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de placa veicular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na base RENAVAM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solicitação nos canais de atendimento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uma denúncia</a:t>
            </a:r>
            <a:endParaRPr lang="en-US" sz="1100" b="1" dirty="0"/>
          </a:p>
          <a:p>
            <a:pPr marL="342900" lvl="0" indent="-342900">
              <a:buFont typeface="+mj-lt"/>
              <a:buAutoNum type="arabicPeriod"/>
            </a:pPr>
            <a:r>
              <a:rPr lang="pt-BR" sz="1100" b="1" dirty="0"/>
              <a:t>Conhecer comentários de outros usuários</a:t>
            </a:r>
            <a:endParaRPr lang="en-US" sz="1100" b="1" dirty="0"/>
          </a:p>
        </p:txBody>
      </p:sp>
      <p:pic>
        <p:nvPicPr>
          <p:cNvPr id="5" name="Gráfico 4" descr="Táxi com preenchimento sólido">
            <a:extLst>
              <a:ext uri="{FF2B5EF4-FFF2-40B4-BE49-F238E27FC236}">
                <a16:creationId xmlns:a16="http://schemas.microsoft.com/office/drawing/2014/main" id="{CC922770-9ACD-C54C-E18C-9204A732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7070" y="3731604"/>
            <a:ext cx="1317901" cy="1317901"/>
          </a:xfrm>
          <a:prstGeom prst="rect">
            <a:avLst/>
          </a:prstGeom>
        </p:spPr>
      </p:pic>
      <p:pic>
        <p:nvPicPr>
          <p:cNvPr id="6" name="Gráfico 5" descr="Garfo na estrada com preenchimento sólido">
            <a:extLst>
              <a:ext uri="{FF2B5EF4-FFF2-40B4-BE49-F238E27FC236}">
                <a16:creationId xmlns:a16="http://schemas.microsoft.com/office/drawing/2014/main" id="{A9732B85-DE1C-B2F6-E5F2-A50CFE41A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446" y="4092159"/>
            <a:ext cx="1418604" cy="1418604"/>
          </a:xfrm>
          <a:prstGeom prst="rect">
            <a:avLst/>
          </a:prstGeom>
        </p:spPr>
      </p:pic>
      <p:pic>
        <p:nvPicPr>
          <p:cNvPr id="7" name="Gráfico 6" descr="Motocicleta com preenchimento sólido">
            <a:extLst>
              <a:ext uri="{FF2B5EF4-FFF2-40B4-BE49-F238E27FC236}">
                <a16:creationId xmlns:a16="http://schemas.microsoft.com/office/drawing/2014/main" id="{6E186CA2-2B66-B212-9A23-B0C869F3E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262" y="5224458"/>
            <a:ext cx="1193511" cy="1193511"/>
          </a:xfrm>
          <a:prstGeom prst="rect">
            <a:avLst/>
          </a:prstGeom>
        </p:spPr>
      </p:pic>
      <p:pic>
        <p:nvPicPr>
          <p:cNvPr id="8" name="Gráfico 7" descr="Caminhão com preenchimento sólido">
            <a:extLst>
              <a:ext uri="{FF2B5EF4-FFF2-40B4-BE49-F238E27FC236}">
                <a16:creationId xmlns:a16="http://schemas.microsoft.com/office/drawing/2014/main" id="{6EB2E71E-2C21-519C-C1C8-908290AA6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5370" y="4862955"/>
            <a:ext cx="1317900" cy="1317900"/>
          </a:xfrm>
          <a:prstGeom prst="rect">
            <a:avLst/>
          </a:prstGeom>
        </p:spPr>
      </p:pic>
      <p:pic>
        <p:nvPicPr>
          <p:cNvPr id="11" name="Gráfico 10" descr="Marca de seleção com preenchimento sólido">
            <a:extLst>
              <a:ext uri="{FF2B5EF4-FFF2-40B4-BE49-F238E27FC236}">
                <a16:creationId xmlns:a16="http://schemas.microsoft.com/office/drawing/2014/main" id="{09D33D94-A4E4-0CDA-B810-0482D3DBF0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8800" y="8500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55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1">
            <a:extLst>
              <a:ext uri="{FF2B5EF4-FFF2-40B4-BE49-F238E27FC236}">
                <a16:creationId xmlns:a16="http://schemas.microsoft.com/office/drawing/2014/main" id="{DD084BC9-9589-DA0E-171E-997C32DCC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850005"/>
            <a:ext cx="6196885" cy="1655289"/>
          </a:xfrm>
        </p:spPr>
        <p:txBody>
          <a:bodyPr>
            <a:normAutofit fontScale="90000"/>
          </a:bodyPr>
          <a:lstStyle/>
          <a:p>
            <a:r>
              <a:rPr lang="pt-BR" sz="4800"/>
              <a:t>6- Heurística de Nielsen</a:t>
            </a:r>
            <a:br>
              <a:rPr lang="pt-BR" sz="4800"/>
            </a:br>
            <a:r>
              <a:rPr lang="pt-BR" sz="1200"/>
              <a:t>Reconhecimento em vez de lembrança:</a:t>
            </a:r>
            <a:endParaRPr lang="en-US" sz="1200" dirty="0"/>
          </a:p>
        </p:txBody>
      </p:sp>
      <p:sp>
        <p:nvSpPr>
          <p:cNvPr id="19" name="Subtitle 12">
            <a:extLst>
              <a:ext uri="{FF2B5EF4-FFF2-40B4-BE49-F238E27FC236}">
                <a16:creationId xmlns:a16="http://schemas.microsoft.com/office/drawing/2014/main" id="{F8FE6C11-B56E-D593-91F8-4157FCB4A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621245"/>
            <a:ext cx="6011176" cy="807755"/>
          </a:xfrm>
        </p:spPr>
        <p:txBody>
          <a:bodyPr>
            <a:normAutofit/>
          </a:bodyPr>
          <a:lstStyle/>
          <a:p>
            <a:r>
              <a:rPr lang="pt-BR" sz="1100"/>
              <a:t>Objetivos: 1 ao 8</a:t>
            </a:r>
            <a:br>
              <a:rPr lang="pt-BR" sz="1100"/>
            </a:br>
            <a:r>
              <a:rPr lang="pt-BR" sz="1100"/>
              <a:t>Ao acessar a atividade foi possível identificar informações descritivas sobre o sistema e como ele funciona.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FDE917F-CBA1-48C9-8519-82A8B6208569}" type="datetime1">
              <a:rPr lang="en-US" smtClean="0"/>
              <a:pPr>
                <a:spcAft>
                  <a:spcPts val="600"/>
                </a:spcAft>
              </a:pPr>
              <a:t>9/13/2023</a:t>
            </a:fld>
            <a:endParaRPr lang="en-US"/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0602" y="6318446"/>
            <a:ext cx="274319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Método de Inspeção</a:t>
            </a:r>
            <a:endParaRPr lang="en-US" dirty="0"/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173CABE-4C61-C7C8-B378-41691E5A823F}"/>
              </a:ext>
            </a:extLst>
          </p:cNvPr>
          <p:cNvSpPr txBox="1"/>
          <p:nvPr/>
        </p:nvSpPr>
        <p:spPr>
          <a:xfrm>
            <a:off x="7263685" y="850005"/>
            <a:ext cx="609456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Criar conta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login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obter carteira digital de trânsito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de placa veicular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Acessar serviço para consulta na base RENAVAM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solicitação nos canais de atendimento</a:t>
            </a:r>
            <a:endParaRPr lang="en-US" sz="1100" b="1" dirty="0"/>
          </a:p>
          <a:p>
            <a:pPr marL="342900" lvl="0" indent="-342900" algn="just">
              <a:spcAft>
                <a:spcPts val="1200"/>
              </a:spcAft>
              <a:buFont typeface="+mj-lt"/>
              <a:buAutoNum type="arabicPeriod"/>
            </a:pPr>
            <a:r>
              <a:rPr lang="pt-BR" sz="1100" b="1" dirty="0"/>
              <a:t>Realizar uma denúncia</a:t>
            </a:r>
            <a:endParaRPr lang="en-US" sz="1100" b="1" dirty="0"/>
          </a:p>
          <a:p>
            <a:pPr marL="342900" lvl="0" indent="-342900">
              <a:buFont typeface="+mj-lt"/>
              <a:buAutoNum type="arabicPeriod"/>
            </a:pPr>
            <a:r>
              <a:rPr lang="pt-BR" sz="1100" b="1" dirty="0"/>
              <a:t>Conhecer comentários de outros usuários</a:t>
            </a:r>
            <a:endParaRPr lang="en-US" sz="1100" b="1" dirty="0"/>
          </a:p>
        </p:txBody>
      </p:sp>
      <p:pic>
        <p:nvPicPr>
          <p:cNvPr id="5" name="Gráfico 4" descr="Táxi com preenchimento sólido">
            <a:extLst>
              <a:ext uri="{FF2B5EF4-FFF2-40B4-BE49-F238E27FC236}">
                <a16:creationId xmlns:a16="http://schemas.microsoft.com/office/drawing/2014/main" id="{CC922770-9ACD-C54C-E18C-9204A732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7070" y="3731604"/>
            <a:ext cx="1317901" cy="1317901"/>
          </a:xfrm>
          <a:prstGeom prst="rect">
            <a:avLst/>
          </a:prstGeom>
        </p:spPr>
      </p:pic>
      <p:pic>
        <p:nvPicPr>
          <p:cNvPr id="6" name="Gráfico 5" descr="Garfo na estrada com preenchimento sólido">
            <a:extLst>
              <a:ext uri="{FF2B5EF4-FFF2-40B4-BE49-F238E27FC236}">
                <a16:creationId xmlns:a16="http://schemas.microsoft.com/office/drawing/2014/main" id="{A9732B85-DE1C-B2F6-E5F2-A50CFE41AE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446" y="4092159"/>
            <a:ext cx="1418604" cy="1418604"/>
          </a:xfrm>
          <a:prstGeom prst="rect">
            <a:avLst/>
          </a:prstGeom>
        </p:spPr>
      </p:pic>
      <p:pic>
        <p:nvPicPr>
          <p:cNvPr id="7" name="Gráfico 6" descr="Motocicleta com preenchimento sólido">
            <a:extLst>
              <a:ext uri="{FF2B5EF4-FFF2-40B4-BE49-F238E27FC236}">
                <a16:creationId xmlns:a16="http://schemas.microsoft.com/office/drawing/2014/main" id="{6E186CA2-2B66-B212-9A23-B0C869F3E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6262" y="5224458"/>
            <a:ext cx="1193511" cy="1193511"/>
          </a:xfrm>
          <a:prstGeom prst="rect">
            <a:avLst/>
          </a:prstGeom>
        </p:spPr>
      </p:pic>
      <p:pic>
        <p:nvPicPr>
          <p:cNvPr id="8" name="Gráfico 7" descr="Caminhão com preenchimento sólido">
            <a:extLst>
              <a:ext uri="{FF2B5EF4-FFF2-40B4-BE49-F238E27FC236}">
                <a16:creationId xmlns:a16="http://schemas.microsoft.com/office/drawing/2014/main" id="{6EB2E71E-2C21-519C-C1C8-908290AA6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5370" y="4862955"/>
            <a:ext cx="1317900" cy="1317900"/>
          </a:xfrm>
          <a:prstGeom prst="rect">
            <a:avLst/>
          </a:prstGeom>
        </p:spPr>
      </p:pic>
      <p:pic>
        <p:nvPicPr>
          <p:cNvPr id="11" name="Imagem 10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93D81111-D8B3-B4FE-872E-1467C6919B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800" y="3554422"/>
            <a:ext cx="3665220" cy="2407920"/>
          </a:xfrm>
          <a:prstGeom prst="rect">
            <a:avLst/>
          </a:prstGeom>
        </p:spPr>
      </p:pic>
      <p:pic>
        <p:nvPicPr>
          <p:cNvPr id="12" name="Gráfico 11" descr="Marca de seleção com preenchimento sólido">
            <a:extLst>
              <a:ext uri="{FF2B5EF4-FFF2-40B4-BE49-F238E27FC236}">
                <a16:creationId xmlns:a16="http://schemas.microsoft.com/office/drawing/2014/main" id="{5BEC586C-C393-F4BB-35C9-1946E07470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8800" y="8500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57017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AnalogousFromLightSeedRightStep">
      <a:dk1>
        <a:srgbClr val="000000"/>
      </a:dk1>
      <a:lt1>
        <a:srgbClr val="FFFFFF"/>
      </a:lt1>
      <a:dk2>
        <a:srgbClr val="243141"/>
      </a:dk2>
      <a:lt2>
        <a:srgbClr val="E2E3E8"/>
      </a:lt2>
      <a:accent1>
        <a:srgbClr val="AAA180"/>
      </a:accent1>
      <a:accent2>
        <a:srgbClr val="9CA671"/>
      </a:accent2>
      <a:accent3>
        <a:srgbClr val="8FA880"/>
      </a:accent3>
      <a:accent4>
        <a:srgbClr val="76AD78"/>
      </a:accent4>
      <a:accent5>
        <a:srgbClr val="81AB94"/>
      </a:accent5>
      <a:accent6>
        <a:srgbClr val="74AAA2"/>
      </a:accent6>
      <a:hlink>
        <a:srgbClr val="6978AE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13157</TotalTime>
  <Words>3531</Words>
  <Application>Microsoft Office PowerPoint</Application>
  <PresentationFormat>Widescreen</PresentationFormat>
  <Paragraphs>450</Paragraphs>
  <Slides>38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Arial</vt:lpstr>
      <vt:lpstr>Neue Haas Grotesk Text Pro</vt:lpstr>
      <vt:lpstr>Verdana Pro</vt:lpstr>
      <vt:lpstr>SwellVTI</vt:lpstr>
      <vt:lpstr>Objeto de Shell de Gerenciador</vt:lpstr>
      <vt:lpstr>PROJETO DE AVALIAÇÃO DA QUALIDADE DE USO DE SISTEMAS</vt:lpstr>
      <vt:lpstr>MÉTODO DE INSPEÇÃO</vt:lpstr>
      <vt:lpstr>OBETIVOS DA AVALIAÇÃO</vt:lpstr>
      <vt:lpstr>1- Heurística de Nielsen Visibilidade do status do sistema:</vt:lpstr>
      <vt:lpstr>2- Heurística de Nielsen Correspondência entre o sistema e o mundo real: </vt:lpstr>
      <vt:lpstr>3- Heurística de Nielsen Controle e liberdade do usuário:</vt:lpstr>
      <vt:lpstr>4- Heurística de Nielsen Consistência e padrões:</vt:lpstr>
      <vt:lpstr>5- Heurística de Nielsen Prevenção de erros:</vt:lpstr>
      <vt:lpstr>6- Heurística de Nielsen Reconhecimento em vez de lembrança:</vt:lpstr>
      <vt:lpstr>7- Heurística de Nielsen Flexibilidade e eficiência de uso:</vt:lpstr>
      <vt:lpstr>7- Heurística de Nielsen Flexibilidade e eficiência de uso:</vt:lpstr>
      <vt:lpstr>7- Heurística de Nielsen Flexibilidade e eficiência de uso:</vt:lpstr>
      <vt:lpstr>7- Heurística de Nielsen Flexibilidade e eficiência de uso:</vt:lpstr>
      <vt:lpstr>7- Heurística de Nielsen Flexibilidade e eficiência de uso:</vt:lpstr>
      <vt:lpstr>7- Heurística de Nielsen Flexibilidade e eficiência de uso:</vt:lpstr>
      <vt:lpstr>7- Heurística de Nielsen Flexibilidade e eficiência de uso:</vt:lpstr>
      <vt:lpstr>8- Heurística de Nielsen Design estético e minimalista:</vt:lpstr>
      <vt:lpstr>9- Heurística de Nielsen Ajuda os usuários a reconhecer, diagnosticar e recuperar-se de erros:</vt:lpstr>
      <vt:lpstr>10- Heurística de Nielsen Ajuda e documentação:</vt:lpstr>
      <vt:lpstr>OBSERVAÇÃO DE USO (Teste Piloto)</vt:lpstr>
      <vt:lpstr>OBSERVAÇÃO DE USO</vt:lpstr>
      <vt:lpstr>Usuário A </vt:lpstr>
      <vt:lpstr>Realizar Login </vt:lpstr>
      <vt:lpstr>Acessar serviço para obter CRV </vt:lpstr>
      <vt:lpstr>Consulta da placa veicular </vt:lpstr>
      <vt:lpstr>Solicitação nos canais de atendimento </vt:lpstr>
      <vt:lpstr>Conhecer comentários de outros usuários </vt:lpstr>
      <vt:lpstr>Usuário B </vt:lpstr>
      <vt:lpstr>Realizar Login </vt:lpstr>
      <vt:lpstr>Acessar serviço para obter CRV </vt:lpstr>
      <vt:lpstr>Consulta da placa veicular </vt:lpstr>
      <vt:lpstr>Solicitação nos canais de atendimento </vt:lpstr>
      <vt:lpstr>Conhecer comentários de outros usuários </vt:lpstr>
      <vt:lpstr>ANÁLISE DOS RESULTADOS</vt:lpstr>
      <vt:lpstr>ANÁLISE DOS OBJETIVOS</vt:lpstr>
      <vt:lpstr>ANÁLISE DOS OBJETIVOS</vt:lpstr>
      <vt:lpstr>ANÁLISE DOS OBJETIVOS</vt:lpstr>
      <vt:lpstr>ANÁLISE DOS OBJETIVOS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AVALIAÇÃO DA QUALIDADE DE USO DE SISTEMAS</dc:title>
  <dc:creator>Raphael Pereira</dc:creator>
  <cp:lastModifiedBy>Raphael Pereira</cp:lastModifiedBy>
  <cp:revision>8</cp:revision>
  <dcterms:created xsi:type="dcterms:W3CDTF">2023-09-04T18:50:09Z</dcterms:created>
  <dcterms:modified xsi:type="dcterms:W3CDTF">2023-09-14T03:09:34Z</dcterms:modified>
</cp:coreProperties>
</file>